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1" r:id="rId6"/>
    <p:sldId id="294" r:id="rId7"/>
    <p:sldId id="296" r:id="rId8"/>
    <p:sldId id="307" r:id="rId9"/>
    <p:sldId id="297" r:id="rId10"/>
    <p:sldId id="308" r:id="rId11"/>
    <p:sldId id="298" r:id="rId12"/>
    <p:sldId id="309" r:id="rId13"/>
    <p:sldId id="299" r:id="rId14"/>
    <p:sldId id="310" r:id="rId15"/>
    <p:sldId id="300" r:id="rId16"/>
    <p:sldId id="311" r:id="rId17"/>
    <p:sldId id="301" r:id="rId18"/>
    <p:sldId id="302" r:id="rId19"/>
    <p:sldId id="303" r:id="rId20"/>
    <p:sldId id="304" r:id="rId21"/>
    <p:sldId id="305" r:id="rId22"/>
    <p:sldId id="30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Novytska" initials="HN" lastIdx="10" clrIdx="0">
    <p:extLst>
      <p:ext uri="{19B8F6BF-5375-455C-9EA6-DF929625EA0E}">
        <p15:presenceInfo xmlns:p15="http://schemas.microsoft.com/office/powerpoint/2012/main" userId="S::HNovytska@irex.org::69179869-066c-42c3-9346-66135b6340df" providerId="AD"/>
      </p:ext>
    </p:extLst>
  </p:cmAuthor>
  <p:cmAuthor id="2" name="Maryna Dorosh" initials="MD" lastIdx="2" clrIdx="1">
    <p:extLst>
      <p:ext uri="{19B8F6BF-5375-455C-9EA6-DF929625EA0E}">
        <p15:presenceInfo xmlns:p15="http://schemas.microsoft.com/office/powerpoint/2012/main" userId="S::mdorosh@irex.org::447b4288-2218-45d5-a6f2-56519e27a2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3F2"/>
    <a:srgbClr val="95C63F"/>
    <a:srgbClr val="F1F1F2"/>
    <a:srgbClr val="ECDA3A"/>
    <a:srgbClr val="3184D0"/>
    <a:srgbClr val="F2EFBC"/>
    <a:srgbClr val="6DA041"/>
    <a:srgbClr val="527831"/>
    <a:srgbClr val="365020"/>
    <a:srgbClr val="385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58695-9DA4-4565-B387-8E51F62C1827}" v="11" dt="2020-08-06T15:55:36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>
        <p:scale>
          <a:sx n="66" d="100"/>
          <a:sy n="66" d="100"/>
        </p:scale>
        <p:origin x="413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Novytska" userId="69179869-066c-42c3-9346-66135b6340df" providerId="ADAL" clId="{0A458695-9DA4-4565-B387-8E51F62C1827}"/>
    <pc:docChg chg="modSld">
      <pc:chgData name="Hanna Novytska" userId="69179869-066c-42c3-9346-66135b6340df" providerId="ADAL" clId="{0A458695-9DA4-4565-B387-8E51F62C1827}" dt="2020-08-06T15:55:36.003" v="10" actId="13926"/>
      <pc:docMkLst>
        <pc:docMk/>
      </pc:docMkLst>
      <pc:sldChg chg="modSp">
        <pc:chgData name="Hanna Novytska" userId="69179869-066c-42c3-9346-66135b6340df" providerId="ADAL" clId="{0A458695-9DA4-4565-B387-8E51F62C1827}" dt="2020-08-06T15:54:37.086" v="1" actId="13926"/>
        <pc:sldMkLst>
          <pc:docMk/>
          <pc:sldMk cId="2048081647" sldId="296"/>
        </pc:sldMkLst>
        <pc:spChg chg="mod">
          <ac:chgData name="Hanna Novytska" userId="69179869-066c-42c3-9346-66135b6340df" providerId="ADAL" clId="{0A458695-9DA4-4565-B387-8E51F62C1827}" dt="2020-08-06T15:54:37.086" v="1" actId="13926"/>
          <ac:spMkLst>
            <pc:docMk/>
            <pc:sldMk cId="2048081647" sldId="296"/>
            <ac:spMk id="6" creationId="{A86924EE-4CBE-4699-8B06-5784E990CE9D}"/>
          </ac:spMkLst>
        </pc:spChg>
      </pc:sldChg>
      <pc:sldChg chg="modSp">
        <pc:chgData name="Hanna Novytska" userId="69179869-066c-42c3-9346-66135b6340df" providerId="ADAL" clId="{0A458695-9DA4-4565-B387-8E51F62C1827}" dt="2020-08-06T15:54:43.373" v="2" actId="13926"/>
        <pc:sldMkLst>
          <pc:docMk/>
          <pc:sldMk cId="209926338" sldId="297"/>
        </pc:sldMkLst>
        <pc:spChg chg="mod">
          <ac:chgData name="Hanna Novytska" userId="69179869-066c-42c3-9346-66135b6340df" providerId="ADAL" clId="{0A458695-9DA4-4565-B387-8E51F62C1827}" dt="2020-08-06T15:54:43.373" v="2" actId="13926"/>
          <ac:spMkLst>
            <pc:docMk/>
            <pc:sldMk cId="209926338" sldId="297"/>
            <ac:spMk id="7" creationId="{4F0718D0-783B-4AF5-B8FF-CE49ACEADCE5}"/>
          </ac:spMkLst>
        </pc:spChg>
      </pc:sldChg>
      <pc:sldChg chg="modSp">
        <pc:chgData name="Hanna Novytska" userId="69179869-066c-42c3-9346-66135b6340df" providerId="ADAL" clId="{0A458695-9DA4-4565-B387-8E51F62C1827}" dt="2020-08-06T15:54:50.169" v="3" actId="13926"/>
        <pc:sldMkLst>
          <pc:docMk/>
          <pc:sldMk cId="3029120908" sldId="298"/>
        </pc:sldMkLst>
        <pc:spChg chg="mod">
          <ac:chgData name="Hanna Novytska" userId="69179869-066c-42c3-9346-66135b6340df" providerId="ADAL" clId="{0A458695-9DA4-4565-B387-8E51F62C1827}" dt="2020-08-06T15:54:50.169" v="3" actId="13926"/>
          <ac:spMkLst>
            <pc:docMk/>
            <pc:sldMk cId="3029120908" sldId="298"/>
            <ac:spMk id="9" creationId="{1FFEE2E5-5CB4-48EF-B502-6EAC2E3AF9E6}"/>
          </ac:spMkLst>
        </pc:spChg>
      </pc:sldChg>
      <pc:sldChg chg="modSp">
        <pc:chgData name="Hanna Novytska" userId="69179869-066c-42c3-9346-66135b6340df" providerId="ADAL" clId="{0A458695-9DA4-4565-B387-8E51F62C1827}" dt="2020-08-06T15:55:12.056" v="7" actId="13926"/>
        <pc:sldMkLst>
          <pc:docMk/>
          <pc:sldMk cId="1770339717" sldId="299"/>
        </pc:sldMkLst>
        <pc:spChg chg="mod">
          <ac:chgData name="Hanna Novytska" userId="69179869-066c-42c3-9346-66135b6340df" providerId="ADAL" clId="{0A458695-9DA4-4565-B387-8E51F62C1827}" dt="2020-08-06T15:55:12.056" v="7" actId="13926"/>
          <ac:spMkLst>
            <pc:docMk/>
            <pc:sldMk cId="1770339717" sldId="299"/>
            <ac:spMk id="8" creationId="{A6620BBA-50D8-481A-A0B2-BBF443A09581}"/>
          </ac:spMkLst>
        </pc:spChg>
      </pc:sldChg>
      <pc:sldChg chg="modSp">
        <pc:chgData name="Hanna Novytska" userId="69179869-066c-42c3-9346-66135b6340df" providerId="ADAL" clId="{0A458695-9DA4-4565-B387-8E51F62C1827}" dt="2020-08-06T15:55:36.003" v="10" actId="13926"/>
        <pc:sldMkLst>
          <pc:docMk/>
          <pc:sldMk cId="912242914" sldId="300"/>
        </pc:sldMkLst>
        <pc:spChg chg="mod">
          <ac:chgData name="Hanna Novytska" userId="69179869-066c-42c3-9346-66135b6340df" providerId="ADAL" clId="{0A458695-9DA4-4565-B387-8E51F62C1827}" dt="2020-08-06T15:55:36.003" v="10" actId="13926"/>
          <ac:spMkLst>
            <pc:docMk/>
            <pc:sldMk cId="912242914" sldId="300"/>
            <ac:spMk id="7" creationId="{E2807DF4-346D-4568-BC02-55A7E291D6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agonsocial.net/blog/kol-marketing-china/" TargetMode="External"/><Relationship Id="rId4" Type="http://schemas.openxmlformats.org/officeDocument/2006/relationships/hyperlink" Target="https://econsultancy.imgix.net/content/uploads/2018/08/10180445/9_influencer_marketing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nastiapoberezhna/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hyperlink" Target="https://www.facebook.com/S.Vitvitska/photos/a.103327403102137/1395987903836074/?type=1&amp;theater" TargetMode="External"/><Relationship Id="rId12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11" Type="http://schemas.openxmlformats.org/officeDocument/2006/relationships/hyperlink" Target="https://www.facebook.com/photo.php?fbid=10155554607726783&amp;set=a.426192041782&amp;type=3&amp;theater" TargetMode="External"/><Relationship Id="rId5" Type="http://schemas.openxmlformats.org/officeDocument/2006/relationships/image" Target="../media/image27.jpeg"/><Relationship Id="rId10" Type="http://schemas.openxmlformats.org/officeDocument/2006/relationships/hyperlink" Target="https://www.instagram.com/p/BvzF539nb-_/" TargetMode="External"/><Relationship Id="rId4" Type="http://schemas.openxmlformats.org/officeDocument/2006/relationships/image" Target="../media/image26.jpeg"/><Relationship Id="rId9" Type="http://schemas.openxmlformats.org/officeDocument/2006/relationships/hyperlink" Target="https://www.facebook.com/Dmitriy.Chekalkin/photos/a.391551060871153/3189804987712399/?type=1&amp;theater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іка 3">
            <a:extLst>
              <a:ext uri="{FF2B5EF4-FFF2-40B4-BE49-F238E27FC236}">
                <a16:creationId xmlns:a16="http://schemas.microsoft.com/office/drawing/2014/main" id="{CAFA923E-97A2-439A-8AF1-039168D0B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881" y="277793"/>
            <a:ext cx="7635016" cy="5787342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324091" y="178124"/>
            <a:ext cx="5602147" cy="3551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5400" b="1" dirty="0"/>
              <a:t>Розділові знаки у</a:t>
            </a:r>
          </a:p>
          <a:p>
            <a:r>
              <a:rPr lang="uk-UA" sz="5400" b="1" dirty="0"/>
              <a:t>простому ускладненому реченні</a:t>
            </a:r>
          </a:p>
        </p:txBody>
      </p:sp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A1CD103-3B48-44FC-B8AA-7B152C94F04E}"/>
              </a:ext>
            </a:extLst>
          </p:cNvPr>
          <p:cNvSpPr/>
          <p:nvPr/>
        </p:nvSpPr>
        <p:spPr>
          <a:xfrm>
            <a:off x="0" y="0"/>
            <a:ext cx="12192000" cy="6036816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0213C2-D879-45D2-92AD-1AA883BCF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9"/>
          <a:stretch/>
        </p:blipFill>
        <p:spPr>
          <a:xfrm>
            <a:off x="238399" y="152400"/>
            <a:ext cx="6023505" cy="1387223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46745B1-D242-4056-99A2-1D32077847A6}"/>
              </a:ext>
            </a:extLst>
          </p:cNvPr>
          <p:cNvSpPr/>
          <p:nvPr/>
        </p:nvSpPr>
        <p:spPr>
          <a:xfrm>
            <a:off x="-180435" y="1443882"/>
            <a:ext cx="12192000" cy="4592934"/>
          </a:xfrm>
          <a:prstGeom prst="rect">
            <a:avLst/>
          </a:prstGeom>
          <a:solidFill>
            <a:srgbClr val="F1F3F2"/>
          </a:solidFill>
        </p:spPr>
        <p:txBody>
          <a:bodyPr wrap="square" numCol="2">
            <a:normAutofit lnSpcReduction="10000"/>
          </a:bodyPr>
          <a:lstStyle/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latin typeface="+mj-lt"/>
              </a:rPr>
              <a:t>Розумна людина — це не обов'язково відмінник або директор мегакорпорації. Розумна людина знає, чого хоче, розуміє, як це втілити в життя, і робить це.</a:t>
            </a:r>
          </a:p>
          <a:p>
            <a:pPr marL="360000" algn="just">
              <a:spcBef>
                <a:spcPts val="600"/>
              </a:spcBef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Перед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екзаменом чи публічним виступом будь-хто може визубрити десяток сторінок з вікіпедії. Але про освіченість людини говорить зовсім інше! В кінці статті вас чекатиме опитування.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1. Охайна зовнішність.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Розумна людина знає, що «</a:t>
            </a:r>
            <a:r>
              <a:rPr lang="uk-UA" sz="1400" dirty="0" err="1">
                <a:solidFill>
                  <a:srgbClr val="000000"/>
                </a:solidFill>
                <a:latin typeface="+mj-lt"/>
              </a:rPr>
              <a:t>встречают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 по </a:t>
            </a:r>
            <a:r>
              <a:rPr lang="uk-UA" sz="1400" dirty="0" err="1">
                <a:solidFill>
                  <a:srgbClr val="000000"/>
                </a:solidFill>
                <a:latin typeface="+mj-lt"/>
              </a:rPr>
              <a:t>одёжке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». Кажуть, що доглянуті люди зазвичай швидше пристосовуються до нових обставин та оточення, їм простіше здобути популярність.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latin typeface="+mj-lt"/>
              </a:rPr>
              <a:t>Це називається гало-ефектом, або ефектом ореолу. Це лише стереотип, який часто спрацьовує.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2️. Здорові зуби.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Такі люди вважаються більш успішними. Вони прекрасно знають, що усмішка — це візитна карточка. Як можна не витрачати тисячі гривень в місяць на манікюр, але не полікувати карієс чи не виправити прикус.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3️. Уміння слухати співрозмовника.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Емоційна сприйнятливість так само важлива, як і </a:t>
            </a:r>
            <a:r>
              <a:rPr lang="en-JM" sz="1400" dirty="0">
                <a:solidFill>
                  <a:srgbClr val="000000"/>
                </a:solidFill>
                <a:latin typeface="+mj-lt"/>
              </a:rPr>
              <a:t>IQ.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Слухаючи і ставлячи навідні запитання, можна дізнатися багато нового.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4️. Гарна пам'ять.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Дуже багато з того, що вважається розумом, — це просто здатність запам'ятовувати, а також в потрібний момент діставати зі своєї «комори» потрібне знання.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5️. Пряма постава.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Груди колесом, попа ящиком.</a:t>
            </a:r>
          </a:p>
          <a:p>
            <a:pPr marL="360000" algn="just">
              <a:spcBef>
                <a:spcPts val="600"/>
              </a:spcBef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Велика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частина спілкування будується на мові тіла. Якщо постійно сутулитись, то люди підсвідомо будуть вважати, що ви ліниві, сором'язливі або закомплексовані.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6️. Розширення кругозору.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Поняття розуму має на увазі відкритість поглядів. Не слухайте тільки тих, з ким ви згодні. 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latin typeface="+mj-lt"/>
              </a:rPr>
              <a:t>Саме з цієї причини я підписана на різношерстих блогерів, з якими у мене немає нічого спільного! Мені цікаво щодня дізнаватись щось нове, досліджувати стиль життя і вподобання абсолютно різних людей. 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7. Використання подвійних заперечень і розумних слів чи взагалі розмова на тему, в якій ви компетентні, не змусить співрозмовника задавати зайві питання, щоб не почуватись незручно.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8️. Культура мови.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 err="1">
                <a:solidFill>
                  <a:srgbClr val="000000"/>
                </a:solidFill>
                <a:latin typeface="+mj-lt"/>
              </a:rPr>
              <a:t>Забудьте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 про матюки.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latin typeface="+mj-lt"/>
              </a:rPr>
              <a:t>Я вважаю розмову, приправлену міцними слівцями, абсолютно пустою.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latin typeface="+mj-lt"/>
              </a:rPr>
              <a:t>Але я не можу похвалитись літературною мовою. Виривається частенько.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latin typeface="+mj-lt"/>
              </a:rPr>
              <a:t>На скільки балів з 8 ви розумні?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latin typeface="+mj-lt"/>
              </a:rPr>
              <a:t>Мені доведеться попрацювати ще над трьома.</a:t>
            </a:r>
            <a:endParaRPr lang="uk-UA" sz="1400" dirty="0">
              <a:latin typeface="+mj-lt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6620BBA-50D8-481A-A0B2-BBF443A09581}"/>
              </a:ext>
            </a:extLst>
          </p:cNvPr>
          <p:cNvSpPr/>
          <p:nvPr/>
        </p:nvSpPr>
        <p:spPr>
          <a:xfrm>
            <a:off x="-180435" y="1443882"/>
            <a:ext cx="12192000" cy="4592934"/>
          </a:xfrm>
          <a:prstGeom prst="rect">
            <a:avLst/>
          </a:prstGeom>
          <a:solidFill>
            <a:srgbClr val="F1F3F2"/>
          </a:solidFill>
        </p:spPr>
        <p:txBody>
          <a:bodyPr wrap="square" numCol="2">
            <a:normAutofit lnSpcReduction="10000"/>
          </a:bodyPr>
          <a:lstStyle/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Розумна людина — це не обов'язково відмінник або директор мегакорпорації.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Розумна людина знає, чого хоче, розуміє, як це втілити в життя, і робить це.</a:t>
            </a:r>
          </a:p>
          <a:p>
            <a:pPr marL="360000" algn="just">
              <a:spcBef>
                <a:spcPts val="600"/>
              </a:spcBef>
            </a:pPr>
            <a:r>
              <a:rPr lang="ru-RU" sz="14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Перед </a:t>
            </a:r>
            <a:r>
              <a:rPr lang="uk-UA" sz="14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екзаменом чи публічним виступом будь-хто може визубрити десяток сторінок з вікіпед</a:t>
            </a:r>
            <a:r>
              <a:rPr lang="uk-UA" sz="1400" dirty="0">
                <a:solidFill>
                  <a:srgbClr val="000000"/>
                </a:solidFill>
                <a:highlight>
                  <a:srgbClr val="95C63F"/>
                </a:highlight>
                <a:latin typeface="+mj-lt"/>
              </a:rPr>
              <a:t>ії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. Але про освіченість людини говорить зовсім інше! В кінці статті вас чекатиме опитування.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1. Охайна зовнішність.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Розумна людина знає, що «</a:t>
            </a:r>
            <a:r>
              <a:rPr lang="uk-UA" sz="1400" dirty="0" err="1">
                <a:solidFill>
                  <a:srgbClr val="000000"/>
                </a:solidFill>
                <a:latin typeface="+mj-lt"/>
              </a:rPr>
              <a:t>встречают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 по </a:t>
            </a:r>
            <a:r>
              <a:rPr lang="uk-UA" sz="1400" dirty="0" err="1">
                <a:solidFill>
                  <a:srgbClr val="000000"/>
                </a:solidFill>
                <a:latin typeface="+mj-lt"/>
              </a:rPr>
              <a:t>одёжке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». Кажуть, </a:t>
            </a:r>
            <a:r>
              <a:rPr lang="uk-UA" sz="14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що доглянуті люди зазвичай швидше пристосовуються до нових обставин та оточення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, їм простіше здобути популярність.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latin typeface="+mj-lt"/>
              </a:rPr>
              <a:t>Це називається гало-ефектом, або ефектом ореолу. Це лише стереотип, який часто спрацьовує.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2️. Здорові зуби.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Такі люди вважаються більш успішними. Вони прекрасно знають, що усмішка — це візитна карточка. Як можна не витрачати тисячі гривень в місяць на манікюр, але не полікувати карієс чи не виправити прикус.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3️. Уміння слухати співрозмовника. </a:t>
            </a:r>
            <a:r>
              <a:rPr lang="uk-UA" sz="14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Емоційна сприйнятливість так само важлива, як і </a:t>
            </a:r>
            <a:r>
              <a:rPr lang="en-JM" sz="14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IQ. </a:t>
            </a:r>
            <a:r>
              <a:rPr lang="uk-UA" sz="14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Слухаючи і ставлячи навідні запитання, можна дізнатися багато нового.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4️. Гарна пам'ять.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Дуже багато з того, що вважається розумом, — це просто здатність запам'ятовувати, а також в потрібний момент діставати зі своєї «комори» потрібне знання.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5️. Пряма постава.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Груди колесом, попа ящиком.</a:t>
            </a:r>
          </a:p>
          <a:p>
            <a:pPr marL="360000" algn="just">
              <a:spcBef>
                <a:spcPts val="600"/>
              </a:spcBef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Велика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частина спілкування будується на мові тіла. Якщо постійно сутулитись, то люди підсвідомо будуть вважати, </a:t>
            </a:r>
            <a:r>
              <a:rPr lang="uk-UA" sz="14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що ви ліниві, сором'язливі або закомплексовані.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6️. Розширення кругозору. 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Поняття розуму має на увазі відкритість поглядів. Не слухайте тільки тих, з ким ви згодні. 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latin typeface="+mj-lt"/>
              </a:rPr>
              <a:t>Саме з цієї причини я підписана на різношерстих блогерів, з якими у мене немає нічого спільного! </a:t>
            </a:r>
            <a:r>
              <a:rPr lang="uk-UA" sz="14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Мені цікаво щодня дізнаватись щось нове, досліджувати стиль життя і вподобання абсолютно різних людей. 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7. Використання подвійних заперечень і розумних слів чи взагалі розмова на тему, в якій ви компетентні, не змусить співрозмовника задавати зайві питання, щоб не почуватись незручно.</a:t>
            </a:r>
          </a:p>
          <a:p>
            <a:pPr marL="360000" algn="just">
              <a:spcBef>
                <a:spcPts val="600"/>
              </a:spcBef>
            </a:pPr>
            <a:r>
              <a:rPr lang="uk-UA" sz="1400" b="1" dirty="0">
                <a:solidFill>
                  <a:srgbClr val="000000"/>
                </a:solidFill>
                <a:latin typeface="+mj-lt"/>
              </a:rPr>
              <a:t>8️. Культура мови.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 err="1">
                <a:solidFill>
                  <a:srgbClr val="000000"/>
                </a:solidFill>
                <a:latin typeface="+mj-lt"/>
              </a:rPr>
              <a:t>Забудьте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 про матюки.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Я вважаю розмову, приправлену міцними слівцями, абсолютно пустою.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latin typeface="+mj-lt"/>
              </a:rPr>
              <a:t>Але я не можу похвалитись літературною мовою. Виривається частенько.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latin typeface="+mj-lt"/>
              </a:rPr>
              <a:t>На скільки балів з 8 ви розумні?</a:t>
            </a:r>
          </a:p>
          <a:p>
            <a:pPr marL="360000"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latin typeface="+mj-lt"/>
              </a:rPr>
              <a:t>Мені доведеться попрацювати ще над трьома.</a:t>
            </a:r>
            <a:endParaRPr lang="uk-UA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3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43519D-0187-4213-871D-BC5386B5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11" y="309235"/>
            <a:ext cx="5157663" cy="506012"/>
          </a:xfrm>
          <a:prstGeom prst="rect">
            <a:avLst/>
          </a:prstGeom>
        </p:spPr>
      </p:pic>
      <p:graphicFrame>
        <p:nvGraphicFramePr>
          <p:cNvPr id="3" name="Таблиця 4">
            <a:extLst>
              <a:ext uri="{FF2B5EF4-FFF2-40B4-BE49-F238E27FC236}">
                <a16:creationId xmlns:a16="http://schemas.microsoft.com/office/drawing/2014/main" id="{56C58739-C775-410E-AD37-D523510F3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46286"/>
              </p:ext>
            </p:extLst>
          </p:nvPr>
        </p:nvGraphicFramePr>
        <p:xfrm>
          <a:off x="341524" y="833003"/>
          <a:ext cx="11412512" cy="5127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6742">
                  <a:extLst>
                    <a:ext uri="{9D8B030D-6E8A-4147-A177-3AD203B41FA5}">
                      <a16:colId xmlns:a16="http://schemas.microsoft.com/office/drawing/2014/main" val="3280865501"/>
                    </a:ext>
                  </a:extLst>
                </a:gridCol>
                <a:gridCol w="5755770">
                  <a:extLst>
                    <a:ext uri="{9D8B030D-6E8A-4147-A177-3AD203B41FA5}">
                      <a16:colId xmlns:a16="http://schemas.microsoft.com/office/drawing/2014/main" val="3966756527"/>
                    </a:ext>
                  </a:extLst>
                </a:gridCol>
              </a:tblGrid>
              <a:tr h="479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Речення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Правило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61525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 noProof="0" dirty="0">
                          <a:solidFill>
                            <a:schemeClr val="tx1"/>
                          </a:solidFill>
                          <a:effectLst/>
                        </a:rPr>
                        <a:t>Розумна людина — це не обов’язково відмінник або директор мегакорпорації.</a:t>
                      </a:r>
                      <a:endParaRPr lang="uk-UA" sz="17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3600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</a:rPr>
                        <a:t>Просте речення, ускладнене однорідними присудками.</a:t>
                      </a:r>
                      <a:endParaRPr lang="uk-UA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5521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 екзаменом чи публічним виступом будь-хто може визубрити десяток сторінок з вікіпедії.</a:t>
                      </a:r>
                    </a:p>
                  </a:txBody>
                  <a:tcPr marL="10800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речення, ускладнене однорідними обставинами.</a:t>
                      </a:r>
                    </a:p>
                  </a:txBody>
                  <a:tcPr marL="10800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  <a:tr h="5992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 Що доглянуті люди зазвичай швидше пристосовуються до нових обставин та оточення .</a:t>
                      </a:r>
                    </a:p>
                  </a:txBody>
                  <a:tcPr marL="10800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 (частина складного), ускладнене однорідними додатками.</a:t>
                      </a:r>
                    </a:p>
                  </a:txBody>
                  <a:tcPr marL="10800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14485"/>
                  </a:ext>
                </a:extLst>
              </a:tr>
              <a:tr h="50580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Емоційна сприйнятливість так само важлива, як і IQ.</a:t>
                      </a:r>
                    </a:p>
                  </a:txBody>
                  <a:tcPr marL="10800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речення, ускладнене відокремленою обставиною</a:t>
                      </a:r>
                      <a:r>
                        <a:rPr lang="uk-UA" sz="17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порівняльним зворотом.</a:t>
                      </a:r>
                    </a:p>
                  </a:txBody>
                  <a:tcPr marL="10800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64879"/>
                  </a:ext>
                </a:extLst>
              </a:tr>
              <a:tr h="291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Слухаючи і ставлячи навідні питання, можна дізнатися багато нового.</a:t>
                      </a:r>
                    </a:p>
                  </a:txBody>
                  <a:tcPr marL="10800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речення, ускладнене відокремленою обставиною, вираженою дієприслівниковим зворотом.</a:t>
                      </a:r>
                    </a:p>
                  </a:txBody>
                  <a:tcPr marL="10800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2484"/>
                  </a:ext>
                </a:extLst>
              </a:tr>
              <a:tr h="291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 ви ліниві, сором'язливі або закомплексовані.</a:t>
                      </a:r>
                      <a:endParaRPr lang="uk-UA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 (частина складного), ускладнене однорідними рисудками.</a:t>
                      </a:r>
                      <a:endParaRPr lang="uk-UA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350517"/>
                  </a:ext>
                </a:extLst>
              </a:tr>
              <a:tr h="60440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Мені цікаво щодня дізнаватись щось нове, досліджувати стиль життя і вподобання абсолютно різних людей.</a:t>
                      </a:r>
                    </a:p>
                  </a:txBody>
                  <a:tcPr marL="10800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речення, ускладнене однорідними присудками</a:t>
                      </a:r>
                      <a:r>
                        <a:rPr lang="uk-UA" sz="17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додатками.</a:t>
                      </a:r>
                    </a:p>
                  </a:txBody>
                  <a:tcPr marL="10800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290398"/>
                  </a:ext>
                </a:extLst>
              </a:tr>
              <a:tr h="8376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вважаю розмову, приправлену міцними слівцями, абсолютно пустою.</a:t>
                      </a:r>
                    </a:p>
                  </a:txBody>
                  <a:tcPr marL="10800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речення, ускладнене відокремленим</a:t>
                      </a:r>
                      <a:r>
                        <a:rPr lang="uk-UA" sz="17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означенням, вираженим дієприкметниковим зворотом.</a:t>
                      </a:r>
                    </a:p>
                  </a:txBody>
                  <a:tcPr marL="10800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60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0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3AFA2A2-64D0-44AB-B656-6DF7E8CDCC09}"/>
              </a:ext>
            </a:extLst>
          </p:cNvPr>
          <p:cNvSpPr/>
          <p:nvPr/>
        </p:nvSpPr>
        <p:spPr>
          <a:xfrm>
            <a:off x="0" y="0"/>
            <a:ext cx="12192000" cy="6036816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751464-3ADE-4B1E-8E94-4F9A5569D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"/>
          <a:stretch/>
        </p:blipFill>
        <p:spPr>
          <a:xfrm>
            <a:off x="177448" y="163117"/>
            <a:ext cx="8291849" cy="148157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176B748-79C7-47BD-A572-22AC7D01CD87}"/>
              </a:ext>
            </a:extLst>
          </p:cNvPr>
          <p:cNvSpPr/>
          <p:nvPr/>
        </p:nvSpPr>
        <p:spPr>
          <a:xfrm>
            <a:off x="320040" y="1609778"/>
            <a:ext cx="11546840" cy="4316566"/>
          </a:xfrm>
          <a:prstGeom prst="rect">
            <a:avLst/>
          </a:prstGeom>
          <a:solidFill>
            <a:srgbClr val="F1F3F2"/>
          </a:solidFill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Декілька цікавих фактів про український борщ.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Існує понад 70 рецептів червоного борщу, найскладнішим та найдорожчим з яких вважається борщ київський. Бульйон для нього варять з яловичини, баранини та свинини, а окрім обов’язкових складників, додають натуральний хлібний квас.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На Чернігівщині готують борщ з грибними вушками і називають його переяславським.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Полтавчани борщ варять на основі курячого бульйону і обов’язково кладуть до нього традиційні для свого регіону галушки.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На Житомирщині борщ має два різновиди: поліський з в’яленими в’юнами і грибами та коростенський на сухофруктах.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Є на карті України регіон, у якому взагалі немає свого борщу: це Закарпаття. Іноді там варять борщ із самої лише картоплі та буряка без капусти і називають його львівським.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З борщем пов’язано багато повір’їв. Наприклад, вважалося, що з парою від борщу відлітає душа небіжчика. Тому він є традиційною стравою на українських поминках.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На честь борщу було назване маленьке містечко Борщів, розташоване на Тернопільщині.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Найсмачніший борщ в моєму житті готувала моя бабуся Олена (пісний з грибами), а зараз готує дружина Олена (за рецептом своєї бабусі </a:t>
            </a:r>
            <a:r>
              <a:rPr lang="uk-UA" sz="1700" dirty="0" err="1">
                <a:latin typeface="+mj-lt"/>
              </a:rPr>
              <a:t>Ксени</a:t>
            </a:r>
            <a:r>
              <a:rPr lang="uk-UA" sz="1700" dirty="0">
                <a:latin typeface="+mj-lt"/>
              </a:rPr>
              <a:t>).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А який борщ готуєте ви? Діліться рецептами та фото своєї смакоти у коментарях.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2807DF4-346D-4568-BC02-55A7E291D6F4}"/>
              </a:ext>
            </a:extLst>
          </p:cNvPr>
          <p:cNvSpPr/>
          <p:nvPr/>
        </p:nvSpPr>
        <p:spPr>
          <a:xfrm>
            <a:off x="322580" y="1609778"/>
            <a:ext cx="11546840" cy="4316566"/>
          </a:xfrm>
          <a:prstGeom prst="rect">
            <a:avLst/>
          </a:prstGeom>
          <a:solidFill>
            <a:srgbClr val="F1F3F2"/>
          </a:solidFill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Декілька цікавих фактів про український борщ.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Існує понад 70 рецептів червоного борщу, </a:t>
            </a:r>
            <a:r>
              <a:rPr lang="uk-UA" sz="1700" dirty="0">
                <a:highlight>
                  <a:srgbClr val="FFFF00"/>
                </a:highlight>
                <a:latin typeface="+mj-lt"/>
              </a:rPr>
              <a:t>найскладнішим та найдорожчим з яких вважається борщ київський</a:t>
            </a:r>
            <a:r>
              <a:rPr lang="uk-UA" sz="1700" dirty="0">
                <a:latin typeface="+mj-lt"/>
              </a:rPr>
              <a:t>. </a:t>
            </a:r>
            <a:r>
              <a:rPr lang="uk-UA" sz="1700" dirty="0">
                <a:highlight>
                  <a:srgbClr val="FFFF00"/>
                </a:highlight>
                <a:latin typeface="+mj-lt"/>
              </a:rPr>
              <a:t>Бульйон для нього варять з яловичини, баранини та свинини, а окрім обов’язкових складників, додають натуральний хлібний квас.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highlight>
                  <a:srgbClr val="FFFF00"/>
                </a:highlight>
                <a:latin typeface="+mj-lt"/>
              </a:rPr>
              <a:t>На Чернігівщині готують борщ з грибними вушками і називають його переяславським.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highlight>
                  <a:srgbClr val="FFFF00"/>
                </a:highlight>
                <a:latin typeface="+mj-lt"/>
              </a:rPr>
              <a:t>Полтавчани борщ варять на основі курячого бульйону і обов’язково кладуть до нього традиційні для свого регіону галушки.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highlight>
                  <a:srgbClr val="FFFF00"/>
                </a:highlight>
                <a:latin typeface="+mj-lt"/>
              </a:rPr>
              <a:t>На Житомирщині борщ має два різновиди: поліський з в’яленими в’юнами і грибами та коростенський на сухофруктах.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Є на карті України регіон, у якому взагалі немає свого борщу: це Закарпаття. </a:t>
            </a:r>
            <a:r>
              <a:rPr lang="uk-UA" sz="1700" dirty="0">
                <a:highlight>
                  <a:srgbClr val="FFFF00"/>
                </a:highlight>
                <a:latin typeface="+mj-lt"/>
              </a:rPr>
              <a:t>Іноді там варять борщ із самої лише картоплі та буряка без капусти і називають його львівським.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З борщем пов’язано багато повір’їв. Наприклад, вважалося, що з парою від борщу відлітає душа небіжчика. Тому він є традиційною стравою на українських поминках.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highlight>
                  <a:srgbClr val="FFFF00"/>
                </a:highlight>
                <a:latin typeface="+mj-lt"/>
              </a:rPr>
              <a:t>На честь борщу було назване маленьке містечко Борщів, розташоване на Тернопільщині.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Найсмачніший борщ в моєму житті готувала моя бабуся Олена (пісний з грибами), а зараз готує дружина Олена (за рецептом своєї бабусі </a:t>
            </a:r>
            <a:r>
              <a:rPr lang="uk-UA" sz="1700" dirty="0" err="1">
                <a:latin typeface="+mj-lt"/>
              </a:rPr>
              <a:t>Ксени</a:t>
            </a:r>
            <a:r>
              <a:rPr lang="uk-UA" sz="1700" dirty="0">
                <a:latin typeface="+mj-lt"/>
              </a:rPr>
              <a:t>).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latin typeface="+mj-lt"/>
              </a:rPr>
              <a:t>А який борщ готуєте ви? </a:t>
            </a:r>
            <a:r>
              <a:rPr lang="uk-UA" sz="1700" dirty="0">
                <a:highlight>
                  <a:srgbClr val="FFFF00"/>
                </a:highlight>
                <a:latin typeface="+mj-lt"/>
              </a:rPr>
              <a:t>Діліться рецептами та фото своєї смакоти у коментарях.</a:t>
            </a:r>
          </a:p>
        </p:txBody>
      </p:sp>
    </p:spTree>
    <p:extLst>
      <p:ext uri="{BB962C8B-B14F-4D97-AF65-F5344CB8AC3E}">
        <p14:creationId xmlns:p14="http://schemas.microsoft.com/office/powerpoint/2010/main" val="9122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CBBC7C-C484-4788-A3E3-8AD235D43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28" y="79898"/>
            <a:ext cx="5157663" cy="506012"/>
          </a:xfrm>
          <a:prstGeom prst="rect">
            <a:avLst/>
          </a:prstGeom>
        </p:spPr>
      </p:pic>
      <p:graphicFrame>
        <p:nvGraphicFramePr>
          <p:cNvPr id="3" name="Таблиця 4">
            <a:extLst>
              <a:ext uri="{FF2B5EF4-FFF2-40B4-BE49-F238E27FC236}">
                <a16:creationId xmlns:a16="http://schemas.microsoft.com/office/drawing/2014/main" id="{54F77D7F-4AC7-4D89-8A1D-2C1DBD28D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85537"/>
              </p:ext>
            </p:extLst>
          </p:nvPr>
        </p:nvGraphicFramePr>
        <p:xfrm>
          <a:off x="243840" y="621422"/>
          <a:ext cx="11704320" cy="5410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7006">
                  <a:extLst>
                    <a:ext uri="{9D8B030D-6E8A-4147-A177-3AD203B41FA5}">
                      <a16:colId xmlns:a16="http://schemas.microsoft.com/office/drawing/2014/main" val="3280865501"/>
                    </a:ext>
                  </a:extLst>
                </a:gridCol>
                <a:gridCol w="5727314">
                  <a:extLst>
                    <a:ext uri="{9D8B030D-6E8A-4147-A177-3AD203B41FA5}">
                      <a16:colId xmlns:a16="http://schemas.microsoft.com/office/drawing/2014/main" val="3966756527"/>
                    </a:ext>
                  </a:extLst>
                </a:gridCol>
              </a:tblGrid>
              <a:tr h="431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Речення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Правило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50965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Чернігівщині готують борщ із грибними вушками і називають його переяславським.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речення, ускладнене однорідними присудками.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44498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Найскладнішим та найдорожчим із яких вважається борщ київський.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 (частина складного), ускладнене однорідними присудками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479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Бульйон для нього варять із яловичини, баранини та свинини,  а окрім обов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язкових складників, додають натуральний хлібний квас.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речення, ускладнене однорідними присудками (варять, додають), додатками (яловичини, баранини, свинини), відокремленим додатком (окрім обов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язкових складників)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66043"/>
                  </a:ext>
                </a:extLst>
              </a:tr>
              <a:tr h="79994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Полтавчани борщ варять на основі курячого бульйону і обов’язково кладуть до нього традиційні для свого регіону галушки.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речення, ускладнене однорідними присудками.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  <a:tr h="45952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Житомирщині борщ має два різновиди: поліський з в’яленими в’юнами і грибами та коростенський на сухофруктах.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речення, ускладнене одночасно двома однорідними відокремленими означеннями.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64879"/>
                  </a:ext>
                </a:extLst>
              </a:tr>
              <a:tr h="45952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честь борщу було назване маленьке містечко Борщів, розташоване на Тернопільщині.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речення, ускладнене відокремленим означенням.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16991"/>
                  </a:ext>
                </a:extLst>
              </a:tr>
              <a:tr h="45952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Іноді там варять борщ із самої лише картоплі та буряка без капусти і називають його львівським.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речення, ускладнене однорідними присудками та однорідними неузгодженими означеннями.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2484"/>
                  </a:ext>
                </a:extLst>
              </a:tr>
              <a:tr h="45952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Діліться рецептами та фото своєї смакоти у коментарях.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речення, ускладнене однорідними додатками.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3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5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8E40A71-4C64-4F0A-BAC1-18CC2F9CA45A}"/>
              </a:ext>
            </a:extLst>
          </p:cNvPr>
          <p:cNvSpPr/>
          <p:nvPr/>
        </p:nvSpPr>
        <p:spPr>
          <a:xfrm>
            <a:off x="0" y="985520"/>
            <a:ext cx="12192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Лідери думок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EB8C825-D4BE-4808-8A08-A1F4F60B49CB}"/>
              </a:ext>
            </a:extLst>
          </p:cNvPr>
          <p:cNvSpPr/>
          <p:nvPr/>
        </p:nvSpPr>
        <p:spPr>
          <a:xfrm>
            <a:off x="477520" y="2984976"/>
            <a:ext cx="11236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+mj-lt"/>
                <a:ea typeface="Calibri" panose="020F0502020204030204" pitchFamily="34" charset="0"/>
              </a:rPr>
              <a:t>люди, які впливають на формування думок інших, до яких дослухаються, яким довіряють. Вони добре відомі серед певної аудиторії, вирізняються кращою поінформованістю (першими інтерпретують повідомлення ЗМІ) та вищим соціальним статусом в очах своєї аудиторії.</a:t>
            </a:r>
            <a:endParaRPr lang="uk-UA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0885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logmedia.evbstatic.com/wp-content/uploads/wpmulti/sites/8/2016/11/14130725/influencer-marketing.jpg">
            <a:extLst>
              <a:ext uri="{FF2B5EF4-FFF2-40B4-BE49-F238E27FC236}">
                <a16:creationId xmlns:a16="http://schemas.microsoft.com/office/drawing/2014/main" id="{C800B994-C94E-43BC-A39D-2CF2F5BF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" y="0"/>
            <a:ext cx="11533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3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8E40A71-4C64-4F0A-BAC1-18CC2F9CA45A}"/>
              </a:ext>
            </a:extLst>
          </p:cNvPr>
          <p:cNvSpPr/>
          <p:nvPr/>
        </p:nvSpPr>
        <p:spPr>
          <a:xfrm>
            <a:off x="0" y="905788"/>
            <a:ext cx="12192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t"/>
          <a:lstStyle/>
          <a:p>
            <a:pPr algn="ctr"/>
            <a:r>
              <a:rPr lang="uk-UA" sz="4800" b="1" dirty="0"/>
              <a:t>Характерні ознаки лідерів думок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EB8C825-D4BE-4808-8A08-A1F4F60B49CB}"/>
              </a:ext>
            </a:extLst>
          </p:cNvPr>
          <p:cNvSpPr/>
          <p:nvPr/>
        </p:nvSpPr>
        <p:spPr>
          <a:xfrm>
            <a:off x="0" y="4210465"/>
            <a:ext cx="23063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>
                <a:latin typeface="+mj-lt"/>
                <a:ea typeface="Calibri" panose="020F0502020204030204" pitchFamily="34" charset="0"/>
              </a:rPr>
              <a:t>Активна життєва позиція</a:t>
            </a:r>
            <a:endParaRPr lang="uk-UA" sz="2400" dirty="0">
              <a:latin typeface="+mj-lt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43D53F6-A436-445D-A846-17ECE04ACA03}"/>
              </a:ext>
            </a:extLst>
          </p:cNvPr>
          <p:cNvSpPr/>
          <p:nvPr/>
        </p:nvSpPr>
        <p:spPr>
          <a:xfrm>
            <a:off x="2471420" y="4210465"/>
            <a:ext cx="23063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>
                <a:latin typeface="+mj-lt"/>
                <a:ea typeface="Calibri" panose="020F0502020204030204" pitchFamily="34" charset="0"/>
              </a:rPr>
              <a:t>Широка мережа контактів</a:t>
            </a:r>
            <a:endParaRPr lang="uk-UA" sz="2400" dirty="0">
              <a:latin typeface="+mj-lt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E81A894-EF17-43CA-883C-73DF4D67B738}"/>
              </a:ext>
            </a:extLst>
          </p:cNvPr>
          <p:cNvSpPr/>
          <p:nvPr/>
        </p:nvSpPr>
        <p:spPr>
          <a:xfrm>
            <a:off x="4942840" y="4210465"/>
            <a:ext cx="23063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>
                <a:latin typeface="+mj-lt"/>
                <a:ea typeface="Calibri" panose="020F0502020204030204" pitchFamily="34" charset="0"/>
              </a:rPr>
              <a:t>Зацікавленість у поширенні порад</a:t>
            </a:r>
            <a:endParaRPr lang="uk-UA" sz="2400" dirty="0">
              <a:latin typeface="+mj-lt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B955AF0-BD13-4B07-B847-7F7139093C97}"/>
              </a:ext>
            </a:extLst>
          </p:cNvPr>
          <p:cNvSpPr/>
          <p:nvPr/>
        </p:nvSpPr>
        <p:spPr>
          <a:xfrm>
            <a:off x="7414260" y="4210465"/>
            <a:ext cx="23063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>
                <a:latin typeface="+mj-lt"/>
                <a:ea typeface="Calibri" panose="020F0502020204030204" pitchFamily="34" charset="0"/>
              </a:rPr>
              <a:t>Першість у застосуванні трендів</a:t>
            </a:r>
            <a:endParaRPr lang="uk-UA" sz="2400" dirty="0">
              <a:latin typeface="+mj-lt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B39FCC1-058D-4B80-8A14-EB43AF5F87C0}"/>
              </a:ext>
            </a:extLst>
          </p:cNvPr>
          <p:cNvSpPr/>
          <p:nvPr/>
        </p:nvSpPr>
        <p:spPr>
          <a:xfrm>
            <a:off x="9885680" y="4210465"/>
            <a:ext cx="23063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>
                <a:latin typeface="+mj-lt"/>
                <a:ea typeface="Calibri" panose="020F0502020204030204" pitchFamily="34" charset="0"/>
              </a:rPr>
              <a:t>Прагнення розв’язувати чужі проблеми</a:t>
            </a:r>
            <a:endParaRPr lang="uk-UA" sz="2400" dirty="0">
              <a:latin typeface="+mj-lt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6FA0434-0B98-4F2D-9402-BDFD7C063085}"/>
              </a:ext>
            </a:extLst>
          </p:cNvPr>
          <p:cNvSpPr/>
          <p:nvPr/>
        </p:nvSpPr>
        <p:spPr>
          <a:xfrm>
            <a:off x="238760" y="2220608"/>
            <a:ext cx="1828800" cy="1828800"/>
          </a:xfrm>
          <a:prstGeom prst="ellips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ED841A4-602F-4E8A-9FFC-4D61E70CA4AF}"/>
              </a:ext>
            </a:extLst>
          </p:cNvPr>
          <p:cNvSpPr/>
          <p:nvPr/>
        </p:nvSpPr>
        <p:spPr>
          <a:xfrm>
            <a:off x="2710180" y="2220608"/>
            <a:ext cx="1828800" cy="1828800"/>
          </a:xfrm>
          <a:prstGeom prst="ellips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C8B1933-D068-4E06-BE99-AE4919B1A038}"/>
              </a:ext>
            </a:extLst>
          </p:cNvPr>
          <p:cNvSpPr/>
          <p:nvPr/>
        </p:nvSpPr>
        <p:spPr>
          <a:xfrm>
            <a:off x="5181600" y="2220608"/>
            <a:ext cx="1828800" cy="1828800"/>
          </a:xfrm>
          <a:prstGeom prst="ellips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C4E838D-1BC5-4AA6-BFBC-D9A194627219}"/>
              </a:ext>
            </a:extLst>
          </p:cNvPr>
          <p:cNvSpPr/>
          <p:nvPr/>
        </p:nvSpPr>
        <p:spPr>
          <a:xfrm>
            <a:off x="7653020" y="2220608"/>
            <a:ext cx="1828800" cy="1828800"/>
          </a:xfrm>
          <a:prstGeom prst="ellips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B9C0308-98E9-4805-8DDC-1589F8E67E96}"/>
              </a:ext>
            </a:extLst>
          </p:cNvPr>
          <p:cNvSpPr/>
          <p:nvPr/>
        </p:nvSpPr>
        <p:spPr>
          <a:xfrm>
            <a:off x="10124440" y="2220608"/>
            <a:ext cx="1828800" cy="1828800"/>
          </a:xfrm>
          <a:prstGeom prst="ellips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A9EEA8-3A4C-4E90-9AA7-88832B16A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8" y="2522046"/>
            <a:ext cx="1205003" cy="12050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FEAED2-93B1-4077-9C04-F2BEAC916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85" y="2522046"/>
            <a:ext cx="1256165" cy="12561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2939B5-A03D-43E3-92A0-63890080D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87" y="2648127"/>
            <a:ext cx="978013" cy="9780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EC378F-062E-45C0-B844-2C8C42BF3D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75" y="2667234"/>
            <a:ext cx="914626" cy="9146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B7C56C0-AC1B-4324-A7D1-EE44A6BF67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71" y="2396779"/>
            <a:ext cx="174879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077046E-D025-4D7E-8130-D68F4EB07429}"/>
              </a:ext>
            </a:extLst>
          </p:cNvPr>
          <p:cNvSpPr/>
          <p:nvPr/>
        </p:nvSpPr>
        <p:spPr>
          <a:xfrm>
            <a:off x="461653" y="1061561"/>
            <a:ext cx="4583575" cy="4727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t"/>
          <a:lstStyle/>
          <a:p>
            <a:r>
              <a:rPr lang="uk-UA" sz="2400" b="1" dirty="0">
                <a:solidFill>
                  <a:schemeClr val="tx1"/>
                </a:solidFill>
              </a:rPr>
              <a:t>Мономорфні лідери думок 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uk-UA" sz="2000" dirty="0">
                <a:solidFill>
                  <a:schemeClr val="tx1"/>
                </a:solidFill>
              </a:rPr>
              <a:t>фахівці у вузькій галузі або сфері, наприклад у своїй професії. Їхній вплив поширюється здебільшого на колег чи людей, які шукають експертну думку в їхній тематиці</a:t>
            </a:r>
            <a:r>
              <a:rPr lang="uk-UA" sz="1400" dirty="0">
                <a:solidFill>
                  <a:schemeClr val="tx1"/>
                </a:solidFill>
              </a:rPr>
              <a:t>.</a:t>
            </a:r>
            <a:endParaRPr lang="uk-UA" sz="4000" b="1" dirty="0">
              <a:solidFill>
                <a:schemeClr val="tx1"/>
              </a:solidFill>
            </a:endParaRPr>
          </a:p>
        </p:txBody>
      </p:sp>
      <p:grpSp>
        <p:nvGrpSpPr>
          <p:cNvPr id="3" name="Group 54">
            <a:extLst>
              <a:ext uri="{FF2B5EF4-FFF2-40B4-BE49-F238E27FC236}">
                <a16:creationId xmlns:a16="http://schemas.microsoft.com/office/drawing/2014/main" id="{3BFD64FF-8D5C-4A7D-B3FB-A4672B7D4723}"/>
              </a:ext>
            </a:extLst>
          </p:cNvPr>
          <p:cNvGrpSpPr/>
          <p:nvPr/>
        </p:nvGrpSpPr>
        <p:grpSpPr>
          <a:xfrm>
            <a:off x="0" y="516661"/>
            <a:ext cx="12192000" cy="548464"/>
            <a:chOff x="0" y="740181"/>
            <a:chExt cx="12192000" cy="548464"/>
          </a:xfrm>
        </p:grpSpPr>
        <p:sp>
          <p:nvSpPr>
            <p:cNvPr id="4" name="Rounded Rectangle 55">
              <a:extLst>
                <a:ext uri="{FF2B5EF4-FFF2-40B4-BE49-F238E27FC236}">
                  <a16:creationId xmlns:a16="http://schemas.microsoft.com/office/drawing/2014/main" id="{BC8D8265-4E3E-47D0-8C83-C5CD621DFD36}"/>
                </a:ext>
              </a:extLst>
            </p:cNvPr>
            <p:cNvSpPr/>
            <p:nvPr/>
          </p:nvSpPr>
          <p:spPr>
            <a:xfrm>
              <a:off x="1128713" y="740181"/>
              <a:ext cx="9934575" cy="5484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3600" b="1" dirty="0">
                  <a:solidFill>
                    <a:schemeClr val="accent1"/>
                  </a:solidFill>
                </a:rPr>
                <a:t>Типи лідерів думок</a:t>
              </a:r>
            </a:p>
          </p:txBody>
        </p:sp>
        <p:cxnSp>
          <p:nvCxnSpPr>
            <p:cNvPr id="5" name="Straight Connector 56">
              <a:extLst>
                <a:ext uri="{FF2B5EF4-FFF2-40B4-BE49-F238E27FC236}">
                  <a16:creationId xmlns:a16="http://schemas.microsoft.com/office/drawing/2014/main" id="{8894AAFE-826B-4804-A212-CFCB7B89B9CA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7">
              <a:extLst>
                <a:ext uri="{FF2B5EF4-FFF2-40B4-BE49-F238E27FC236}">
                  <a16:creationId xmlns:a16="http://schemas.microsoft.com/office/drawing/2014/main" id="{3CEA218D-F7BE-4319-8071-06DA6AF7DB3D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9EE5FEE-1AF6-405B-8535-DE964037199F}"/>
              </a:ext>
            </a:extLst>
          </p:cNvPr>
          <p:cNvSpPr/>
          <p:nvPr/>
        </p:nvSpPr>
        <p:spPr>
          <a:xfrm>
            <a:off x="6605284" y="1061561"/>
            <a:ext cx="5219772" cy="4727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t"/>
          <a:lstStyle/>
          <a:p>
            <a:r>
              <a:rPr lang="uk-UA" sz="2400" b="1" dirty="0">
                <a:solidFill>
                  <a:schemeClr val="tx1"/>
                </a:solidFill>
              </a:rPr>
              <a:t>Поліморфні  лідери думок 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люди, </a:t>
            </a:r>
            <a:r>
              <a:rPr lang="uk-UA" sz="2000" dirty="0">
                <a:solidFill>
                  <a:schemeClr val="tx1"/>
                </a:solidFill>
              </a:rPr>
              <a:t>які можуть впливати на громадськість у широкому діапазоні сфер, наприклад одночасно в питаннях побудови стосунків у родині, здорового способу життя, домашніх справ, догляду за зовнішністю, стилю тощо.</a:t>
            </a:r>
            <a:endParaRPr lang="uk-UA" sz="40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C:\Users\Elvis\Desktop\9_influencer_marketing.jpg">
            <a:extLst>
              <a:ext uri="{FF2B5EF4-FFF2-40B4-BE49-F238E27FC236}">
                <a16:creationId xmlns:a16="http://schemas.microsoft.com/office/drawing/2014/main" id="{51077BAF-DB67-43D2-A563-9C5BC42ED2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14" y="3157332"/>
            <a:ext cx="3782059" cy="266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kol marketing in china">
            <a:extLst>
              <a:ext uri="{FF2B5EF4-FFF2-40B4-BE49-F238E27FC236}">
                <a16:creationId xmlns:a16="http://schemas.microsoft.com/office/drawing/2014/main" id="{DEADDAC0-60E9-44F5-A65B-F5AAEFD929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68" y="3151205"/>
            <a:ext cx="4583574" cy="26678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D3D0826-D6DE-48C3-9ED1-0107016A335F}"/>
              </a:ext>
            </a:extLst>
          </p:cNvPr>
          <p:cNvSpPr/>
          <p:nvPr/>
        </p:nvSpPr>
        <p:spPr>
          <a:xfrm>
            <a:off x="687714" y="5821585"/>
            <a:ext cx="5766307" cy="2616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uk-UA" sz="11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4"/>
              </a:rPr>
              <a:t>https://econsultancy.imgix.net/content/uploads/2018/08/10180445/9_influencer_marketing.jpg</a:t>
            </a:r>
            <a:endParaRPr lang="uk-UA" sz="1100" dirty="0">
              <a:latin typeface="+mj-lt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EC1F03A-480A-43BA-BD1C-D1C35C292DD4}"/>
              </a:ext>
            </a:extLst>
          </p:cNvPr>
          <p:cNvSpPr/>
          <p:nvPr/>
        </p:nvSpPr>
        <p:spPr>
          <a:xfrm>
            <a:off x="6819768" y="5821585"/>
            <a:ext cx="4583574" cy="2616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JM" sz="11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5"/>
              </a:rPr>
              <a:t>https://www.dragonsocial.net/blog/kol-marketing-china/</a:t>
            </a:r>
            <a:r>
              <a:rPr lang="en-JM" sz="11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</a:rPr>
              <a:t> </a:t>
            </a:r>
            <a:endParaRPr lang="uk-UA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175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8E40A71-4C64-4F0A-BAC1-18CC2F9CA45A}"/>
              </a:ext>
            </a:extLst>
          </p:cNvPr>
          <p:cNvSpPr/>
          <p:nvPr/>
        </p:nvSpPr>
        <p:spPr>
          <a:xfrm>
            <a:off x="0" y="0"/>
            <a:ext cx="12192000" cy="2164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t"/>
          <a:lstStyle/>
          <a:p>
            <a:pPr algn="ctr"/>
            <a:r>
              <a:rPr lang="uk-UA" sz="4800" b="1" dirty="0"/>
              <a:t>Типи лідерів думок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EB8C825-D4BE-4808-8A08-A1F4F60B49CB}"/>
              </a:ext>
            </a:extLst>
          </p:cNvPr>
          <p:cNvSpPr/>
          <p:nvPr/>
        </p:nvSpPr>
        <p:spPr>
          <a:xfrm>
            <a:off x="488257" y="3005074"/>
            <a:ext cx="1476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dirty="0">
                <a:latin typeface="+mj-lt"/>
                <a:ea typeface="Calibri" panose="020F0502020204030204" pitchFamily="34" charset="0"/>
              </a:rPr>
              <a:t>Соломія </a:t>
            </a:r>
            <a:r>
              <a:rPr lang="uk-UA" sz="2000" b="1" dirty="0" err="1">
                <a:latin typeface="+mj-lt"/>
                <a:ea typeface="Calibri" panose="020F0502020204030204" pitchFamily="34" charset="0"/>
              </a:rPr>
              <a:t>Вітвіцька</a:t>
            </a:r>
            <a:endParaRPr lang="uk-UA" sz="2000" b="1" dirty="0">
              <a:latin typeface="+mj-lt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43D53F6-A436-445D-A846-17ECE04ACA03}"/>
              </a:ext>
            </a:extLst>
          </p:cNvPr>
          <p:cNvSpPr/>
          <p:nvPr/>
        </p:nvSpPr>
        <p:spPr>
          <a:xfrm>
            <a:off x="2927409" y="3005074"/>
            <a:ext cx="1476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dirty="0">
                <a:latin typeface="+mj-lt"/>
                <a:ea typeface="Calibri" panose="020F0502020204030204" pitchFamily="34" charset="0"/>
              </a:rPr>
              <a:t>Настя Побережна </a:t>
            </a:r>
            <a:endParaRPr lang="uk-UA" sz="2000" b="1" dirty="0">
              <a:latin typeface="+mj-lt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E81A894-EF17-43CA-883C-73DF4D67B738}"/>
              </a:ext>
            </a:extLst>
          </p:cNvPr>
          <p:cNvSpPr/>
          <p:nvPr/>
        </p:nvSpPr>
        <p:spPr>
          <a:xfrm>
            <a:off x="5358000" y="3005074"/>
            <a:ext cx="1476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dirty="0">
                <a:latin typeface="+mj-lt"/>
                <a:ea typeface="Calibri" panose="020F0502020204030204" pitchFamily="34" charset="0"/>
              </a:rPr>
              <a:t>Дмитро </a:t>
            </a:r>
            <a:r>
              <a:rPr lang="uk-UA" sz="2000" b="1" dirty="0" err="1">
                <a:latin typeface="+mj-lt"/>
                <a:ea typeface="Calibri" panose="020F0502020204030204" pitchFamily="34" charset="0"/>
              </a:rPr>
              <a:t>Чекалкін</a:t>
            </a:r>
            <a:endParaRPr lang="uk-UA" sz="2000" b="1" dirty="0">
              <a:latin typeface="+mj-lt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B955AF0-BD13-4B07-B847-7F7139093C97}"/>
              </a:ext>
            </a:extLst>
          </p:cNvPr>
          <p:cNvSpPr/>
          <p:nvPr/>
        </p:nvSpPr>
        <p:spPr>
          <a:xfrm>
            <a:off x="7788591" y="3005074"/>
            <a:ext cx="1476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dirty="0">
                <a:latin typeface="+mj-lt"/>
                <a:ea typeface="Calibri" panose="020F0502020204030204" pitchFamily="34" charset="0"/>
              </a:rPr>
              <a:t>Саша Пустовіт</a:t>
            </a:r>
            <a:endParaRPr lang="uk-UA" sz="2000" b="1" dirty="0">
              <a:latin typeface="+mj-lt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B39FCC1-058D-4B80-8A14-EB43AF5F87C0}"/>
              </a:ext>
            </a:extLst>
          </p:cNvPr>
          <p:cNvSpPr/>
          <p:nvPr/>
        </p:nvSpPr>
        <p:spPr>
          <a:xfrm>
            <a:off x="10139764" y="3005074"/>
            <a:ext cx="165854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dirty="0">
                <a:latin typeface="+mj-lt"/>
                <a:ea typeface="Calibri" panose="020F0502020204030204" pitchFamily="34" charset="0"/>
              </a:rPr>
              <a:t>Богдан Логвиненко</a:t>
            </a:r>
            <a:endParaRPr lang="uk-UA" sz="2000" b="1" dirty="0">
              <a:latin typeface="+mj-lt"/>
            </a:endParaRPr>
          </a:p>
        </p:txBody>
      </p:sp>
      <p:pic>
        <p:nvPicPr>
          <p:cNvPr id="19" name="Рисунок 18" descr="C:\Users\Elvis\Desktop\30442793_1395987903836074_5722882432695332911_n.jpg">
            <a:extLst>
              <a:ext uri="{FF2B5EF4-FFF2-40B4-BE49-F238E27FC236}">
                <a16:creationId xmlns:a16="http://schemas.microsoft.com/office/drawing/2014/main" id="{3BD6A5B2-813F-49AF-AFA4-D29EBA91B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965" y="1313074"/>
            <a:ext cx="1692000" cy="169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Рисунок 20" descr="https://scontent-frt3-1.cdninstagram.com/vp/c6d9dba1e0f7a592f5c0398afe4bc751/5D6978F3/t51.2885-19/s320x320/47582079_2190971987784538_6454604249748733952_n.jpg?_nc_ht=scontent-frt3-1.cdninstagram.com">
            <a:extLst>
              <a:ext uri="{FF2B5EF4-FFF2-40B4-BE49-F238E27FC236}">
                <a16:creationId xmlns:a16="http://schemas.microsoft.com/office/drawing/2014/main" id="{ACA0767B-87D0-4ADB-AEA6-06FB9416F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3483" y="1313074"/>
            <a:ext cx="1692000" cy="169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Рисунок 22" descr="C:\Users\Elvis\Desktop\50022264_3189804994379065_5162085763877175296_n.jpg">
            <a:extLst>
              <a:ext uri="{FF2B5EF4-FFF2-40B4-BE49-F238E27FC236}">
                <a16:creationId xmlns:a16="http://schemas.microsoft.com/office/drawing/2014/main" id="{59C81307-E481-4990-BFB3-1BD22AC63D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0000" y="1313074"/>
            <a:ext cx="1692000" cy="169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Рисунок 23" descr="C:\Users\Elvis\Desktop\SASHA PUSTOVIT в Instagram_ «Переглядаю фото цієї серії, а в голові грає MARUV 🧨»_files\53368192_345352156322325_7114719261203550017_n.jpg">
            <a:extLst>
              <a:ext uri="{FF2B5EF4-FFF2-40B4-BE49-F238E27FC236}">
                <a16:creationId xmlns:a16="http://schemas.microsoft.com/office/drawing/2014/main" id="{86BCB347-E276-4C6D-A0A3-B634E68E1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19758"/>
          <a:stretch/>
        </p:blipFill>
        <p:spPr bwMode="auto">
          <a:xfrm>
            <a:off x="7686517" y="1313074"/>
            <a:ext cx="1692000" cy="169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Рисунок 24" descr="C:\Users\Elvis\Desktop\44315865_10155554607736783_3609595321350356992_n.jpg">
            <a:extLst>
              <a:ext uri="{FF2B5EF4-FFF2-40B4-BE49-F238E27FC236}">
                <a16:creationId xmlns:a16="http://schemas.microsoft.com/office/drawing/2014/main" id="{EE83FFD8-5869-4B8F-AE21-9827C91E4F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3035" y="1313074"/>
            <a:ext cx="1692000" cy="16920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15" name="Таблиця 14">
            <a:extLst>
              <a:ext uri="{FF2B5EF4-FFF2-40B4-BE49-F238E27FC236}">
                <a16:creationId xmlns:a16="http://schemas.microsoft.com/office/drawing/2014/main" id="{0DA5D4E9-2697-4949-BDF8-427E135FA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90338"/>
              </p:ext>
            </p:extLst>
          </p:nvPr>
        </p:nvGraphicFramePr>
        <p:xfrm>
          <a:off x="0" y="3925591"/>
          <a:ext cx="12192000" cy="2957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87809699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13647662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9835965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1074346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15612297"/>
                    </a:ext>
                  </a:extLst>
                </a:gridCol>
              </a:tblGrid>
              <a:tr h="352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@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Соломія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Вітвіцька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@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nastiapoberezhna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@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Dmitriy.Chekalkin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@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sashaabo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@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Bogdan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Logvynenko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682852"/>
                  </a:ext>
                </a:extLst>
              </a:tr>
              <a:tr h="187270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Телеведуча, журналістка, волонтерка, </a:t>
                      </a: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</a:rPr>
                        <a:t>кураторка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 соціального </a:t>
                      </a: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</a:rPr>
                        <a:t>проєкту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 «Переможці»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144000" marB="14400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</a:rPr>
                        <a:t>Інстраграм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- та </a:t>
                      </a: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</a:rPr>
                        <a:t>ютуб-блогерка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, засновниця онлайн-магазину стікерів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</a:rPr>
                        <a:t>Ексдипломат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, шоумен, генеральний директор </a:t>
                      </a: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</a:rPr>
                        <a:t>продакшн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- студії та </a:t>
                      </a: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</a:rPr>
                        <a:t>івент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-агенції DIVA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</a:rPr>
                        <a:t>Інстаграм-блогерка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, молода мама, </a:t>
                      </a: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</a:rPr>
                        <a:t>бізнесвумен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-початківець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Журналіст, письменник, мандрівник, керівник  </a:t>
                      </a: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</a:rPr>
                        <a:t>медіапроєкту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</a:rPr>
                        <a:t>Ukraїner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486771"/>
                  </a:ext>
                </a:extLst>
              </a:tr>
              <a:tr h="670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b="0" dirty="0">
                          <a:solidFill>
                            <a:schemeClr val="bg1"/>
                          </a:solidFill>
                          <a:effectLst/>
                        </a:rPr>
                        <a:t>Джерело: </a:t>
                      </a:r>
                      <a:r>
                        <a:rPr lang="uk-UA" sz="900" u="sng" dirty="0">
                          <a:solidFill>
                            <a:schemeClr val="bg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https://www.facebook.com/S.Vitvitska/photos/a.103327403102137/1395987903836074/?type=1&amp;theater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effectLst/>
                        </a:rPr>
                        <a:t>Джерело: </a:t>
                      </a:r>
                      <a:r>
                        <a:rPr lang="uk-UA" sz="900" u="sng" dirty="0">
                          <a:solidFill>
                            <a:schemeClr val="bg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https://www.instagram.com/nastiapoberezhna/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effectLst/>
                        </a:rPr>
                        <a:t>Джерело: </a:t>
                      </a:r>
                      <a:r>
                        <a:rPr lang="uk-UA" sz="900" u="sng" dirty="0">
                          <a:solidFill>
                            <a:schemeClr val="bg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https://www.facebook.com/Dmitriy.Chekalkin/photos/a.391551060871153/3189804987712399/?type=1&amp;theater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effectLst/>
                        </a:rPr>
                        <a:t>Джерело:</a:t>
                      </a: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900" u="sng" dirty="0">
                          <a:solidFill>
                            <a:schemeClr val="bg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https://www.instagram.com/p/BvzF539nb-_/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effectLst/>
                        </a:rPr>
                        <a:t>Джерело: </a:t>
                      </a:r>
                      <a:r>
                        <a:rPr lang="uk-UA" sz="900" u="sng" dirty="0">
                          <a:solidFill>
                            <a:schemeClr val="bg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https://www.facebook.com/photo.php?fbid=10155554607726783&amp;set=a.426192041782&amp;type=3&amp;theater</a:t>
                      </a:r>
                      <a:r>
                        <a:rPr lang="uk-UA" sz="9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76700"/>
                  </a:ext>
                </a:extLst>
              </a:tr>
            </a:tbl>
          </a:graphicData>
        </a:graphic>
      </p:graphicFrame>
      <p:pic>
        <p:nvPicPr>
          <p:cNvPr id="9223" name="Рисунок 28">
            <a:extLst>
              <a:ext uri="{FF2B5EF4-FFF2-40B4-BE49-F238E27FC236}">
                <a16:creationId xmlns:a16="http://schemas.microsoft.com/office/drawing/2014/main" id="{86E96309-AF25-4364-B18F-3243C03FE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1021" y="3621477"/>
            <a:ext cx="248776" cy="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Рисунок 31">
            <a:extLst>
              <a:ext uri="{FF2B5EF4-FFF2-40B4-BE49-F238E27FC236}">
                <a16:creationId xmlns:a16="http://schemas.microsoft.com/office/drawing/2014/main" id="{C33DF610-3631-475C-97EB-68C60DC3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869" y="3621477"/>
            <a:ext cx="248776" cy="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28">
            <a:extLst>
              <a:ext uri="{FF2B5EF4-FFF2-40B4-BE49-F238E27FC236}">
                <a16:creationId xmlns:a16="http://schemas.microsoft.com/office/drawing/2014/main" id="{715EE8A1-CEB3-4B53-94BF-1D2537F7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0764" y="3621477"/>
            <a:ext cx="248776" cy="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31">
            <a:extLst>
              <a:ext uri="{FF2B5EF4-FFF2-40B4-BE49-F238E27FC236}">
                <a16:creationId xmlns:a16="http://schemas.microsoft.com/office/drawing/2014/main" id="{B5805879-5373-48A7-A52A-977F082A7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1612" y="3621477"/>
            <a:ext cx="248776" cy="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31">
            <a:extLst>
              <a:ext uri="{FF2B5EF4-FFF2-40B4-BE49-F238E27FC236}">
                <a16:creationId xmlns:a16="http://schemas.microsoft.com/office/drawing/2014/main" id="{F16CA369-E262-4FF8-AB6D-9E29F3EA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9916" y="3621477"/>
            <a:ext cx="248776" cy="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33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кутник 76">
            <a:extLst>
              <a:ext uri="{FF2B5EF4-FFF2-40B4-BE49-F238E27FC236}">
                <a16:creationId xmlns:a16="http://schemas.microsoft.com/office/drawing/2014/main" id="{D05BD58B-6C4A-47A5-BF00-FAE5DECA4468}"/>
              </a:ext>
            </a:extLst>
          </p:cNvPr>
          <p:cNvSpPr/>
          <p:nvPr/>
        </p:nvSpPr>
        <p:spPr>
          <a:xfrm>
            <a:off x="0" y="1377388"/>
            <a:ext cx="12192000" cy="5504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8E40A71-4C64-4F0A-BAC1-18CC2F9CA45A}"/>
              </a:ext>
            </a:extLst>
          </p:cNvPr>
          <p:cNvSpPr/>
          <p:nvPr/>
        </p:nvSpPr>
        <p:spPr>
          <a:xfrm>
            <a:off x="0" y="0"/>
            <a:ext cx="12192000" cy="1377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uk-UA" sz="3800" b="1" dirty="0"/>
              <a:t>Карта </a:t>
            </a:r>
          </a:p>
          <a:p>
            <a:pPr algn="ctr">
              <a:lnSpc>
                <a:spcPct val="90000"/>
              </a:lnSpc>
            </a:pPr>
            <a:r>
              <a:rPr lang="uk-UA" sz="3800" b="1" dirty="0"/>
              <a:t>лідерів думок</a:t>
            </a: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9AF45195-30AB-4BAB-AEA5-D35EA871B9BE}"/>
              </a:ext>
            </a:extLst>
          </p:cNvPr>
          <p:cNvSpPr/>
          <p:nvPr/>
        </p:nvSpPr>
        <p:spPr>
          <a:xfrm>
            <a:off x="846654" y="1109439"/>
            <a:ext cx="3054014" cy="823534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8DEC6204-CF1D-471C-8734-A94DB9D5238E}"/>
              </a:ext>
            </a:extLst>
          </p:cNvPr>
          <p:cNvSpPr/>
          <p:nvPr/>
        </p:nvSpPr>
        <p:spPr>
          <a:xfrm>
            <a:off x="846654" y="2075060"/>
            <a:ext cx="3054014" cy="823534"/>
          </a:xfrm>
          <a:prstGeom prst="roundRect">
            <a:avLst/>
          </a:prstGeom>
          <a:solidFill>
            <a:schemeClr val="accent1">
              <a:alpha val="8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8D5AB7E2-812A-4AA7-AD0E-ADE70BA41D35}"/>
              </a:ext>
            </a:extLst>
          </p:cNvPr>
          <p:cNvSpPr/>
          <p:nvPr/>
        </p:nvSpPr>
        <p:spPr>
          <a:xfrm>
            <a:off x="846654" y="3040681"/>
            <a:ext cx="3054014" cy="823534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1832903C-E211-439D-809A-FE210EABDA83}"/>
              </a:ext>
            </a:extLst>
          </p:cNvPr>
          <p:cNvSpPr/>
          <p:nvPr/>
        </p:nvSpPr>
        <p:spPr>
          <a:xfrm>
            <a:off x="846654" y="4006302"/>
            <a:ext cx="3054014" cy="823534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id="{A0F89565-3D60-43D4-9606-AE0935E22822}"/>
              </a:ext>
            </a:extLst>
          </p:cNvPr>
          <p:cNvSpPr/>
          <p:nvPr/>
        </p:nvSpPr>
        <p:spPr>
          <a:xfrm>
            <a:off x="846654" y="4971923"/>
            <a:ext cx="3054014" cy="823534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A92E465E-802C-428C-AC0E-0DF18C667943}"/>
              </a:ext>
            </a:extLst>
          </p:cNvPr>
          <p:cNvSpPr/>
          <p:nvPr/>
        </p:nvSpPr>
        <p:spPr>
          <a:xfrm>
            <a:off x="846654" y="5937544"/>
            <a:ext cx="3054014" cy="82353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7AFBDA63-EC4F-40D1-B8E2-AC72A93E606A}"/>
              </a:ext>
            </a:extLst>
          </p:cNvPr>
          <p:cNvSpPr/>
          <p:nvPr/>
        </p:nvSpPr>
        <p:spPr>
          <a:xfrm>
            <a:off x="8291332" y="1109439"/>
            <a:ext cx="3054014" cy="823534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0712848D-83C2-4867-B0A0-B23D83F798ED}"/>
              </a:ext>
            </a:extLst>
          </p:cNvPr>
          <p:cNvSpPr/>
          <p:nvPr/>
        </p:nvSpPr>
        <p:spPr>
          <a:xfrm>
            <a:off x="8291332" y="2075060"/>
            <a:ext cx="3054014" cy="823534"/>
          </a:xfrm>
          <a:prstGeom prst="roundRect">
            <a:avLst/>
          </a:prstGeom>
          <a:solidFill>
            <a:schemeClr val="accent1">
              <a:alpha val="8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68664A3D-19AB-4355-ADC3-DB74B72A134E}"/>
              </a:ext>
            </a:extLst>
          </p:cNvPr>
          <p:cNvSpPr/>
          <p:nvPr/>
        </p:nvSpPr>
        <p:spPr>
          <a:xfrm>
            <a:off x="8291332" y="3040681"/>
            <a:ext cx="3054014" cy="823534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AA1D4B01-F22A-4EE3-AEBD-9D41BFB015C8}"/>
              </a:ext>
            </a:extLst>
          </p:cNvPr>
          <p:cNvSpPr/>
          <p:nvPr/>
        </p:nvSpPr>
        <p:spPr>
          <a:xfrm>
            <a:off x="8291332" y="4006302"/>
            <a:ext cx="3054014" cy="823534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13D0DC9-F558-4E2E-B1F3-89AAFA14A63E}"/>
              </a:ext>
            </a:extLst>
          </p:cNvPr>
          <p:cNvSpPr/>
          <p:nvPr/>
        </p:nvSpPr>
        <p:spPr>
          <a:xfrm>
            <a:off x="8291332" y="4971923"/>
            <a:ext cx="3054014" cy="823534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DE1524E-D2B5-45EC-9682-5CC93D4254E2}"/>
              </a:ext>
            </a:extLst>
          </p:cNvPr>
          <p:cNvSpPr/>
          <p:nvPr/>
        </p:nvSpPr>
        <p:spPr>
          <a:xfrm>
            <a:off x="8291332" y="5937544"/>
            <a:ext cx="3054014" cy="82353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64EBA94E-5861-42FF-A842-85EFF1567B7E}"/>
              </a:ext>
            </a:extLst>
          </p:cNvPr>
          <p:cNvSpPr/>
          <p:nvPr/>
        </p:nvSpPr>
        <p:spPr>
          <a:xfrm>
            <a:off x="4876800" y="3194613"/>
            <a:ext cx="2438400" cy="1339204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Моє ім’я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CD570-1A37-4B95-B5B7-C51BE021801D}"/>
              </a:ext>
            </a:extLst>
          </p:cNvPr>
          <p:cNvSpPr txBox="1"/>
          <p:nvPr/>
        </p:nvSpPr>
        <p:spPr>
          <a:xfrm>
            <a:off x="998628" y="224424"/>
            <a:ext cx="275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Хто для мене є лідером думок?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97B753-FA77-4817-B560-D5B7ADFF4693}"/>
              </a:ext>
            </a:extLst>
          </p:cNvPr>
          <p:cNvSpPr txBox="1"/>
          <p:nvPr/>
        </p:nvSpPr>
        <p:spPr>
          <a:xfrm>
            <a:off x="8443308" y="224423"/>
            <a:ext cx="275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Для кого я є чи можу стати лідером думок?</a:t>
            </a:r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9674D805-C6D4-4FAF-B7F6-A1E5B7992315}"/>
              </a:ext>
            </a:extLst>
          </p:cNvPr>
          <p:cNvCxnSpPr>
            <a:cxnSpLocks/>
            <a:stCxn id="37" idx="1"/>
            <a:endCxn id="20" idx="3"/>
          </p:cNvCxnSpPr>
          <p:nvPr/>
        </p:nvCxnSpPr>
        <p:spPr>
          <a:xfrm rot="10800000">
            <a:off x="3900668" y="1521207"/>
            <a:ext cx="976132" cy="2343009"/>
          </a:xfrm>
          <a:prstGeom prst="bentConnector3">
            <a:avLst/>
          </a:prstGeom>
          <a:ln w="635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получна лінія: уступом 41">
            <a:extLst>
              <a:ext uri="{FF2B5EF4-FFF2-40B4-BE49-F238E27FC236}">
                <a16:creationId xmlns:a16="http://schemas.microsoft.com/office/drawing/2014/main" id="{0BCBF97E-D105-4C3A-9F58-C535C233BBCF}"/>
              </a:ext>
            </a:extLst>
          </p:cNvPr>
          <p:cNvCxnSpPr>
            <a:cxnSpLocks/>
            <a:stCxn id="37" idx="1"/>
            <a:endCxn id="26" idx="3"/>
          </p:cNvCxnSpPr>
          <p:nvPr/>
        </p:nvCxnSpPr>
        <p:spPr>
          <a:xfrm rot="10800000">
            <a:off x="3900668" y="2486827"/>
            <a:ext cx="976132" cy="1377388"/>
          </a:xfrm>
          <a:prstGeom prst="bentConnector3">
            <a:avLst>
              <a:gd name="adj1" fmla="val 50000"/>
            </a:avLst>
          </a:prstGeom>
          <a:ln w="635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получна лінія: уступом 43">
            <a:extLst>
              <a:ext uri="{FF2B5EF4-FFF2-40B4-BE49-F238E27FC236}">
                <a16:creationId xmlns:a16="http://schemas.microsoft.com/office/drawing/2014/main" id="{0B4EAED6-770E-4693-A9AF-88117743853C}"/>
              </a:ext>
            </a:extLst>
          </p:cNvPr>
          <p:cNvCxnSpPr>
            <a:cxnSpLocks/>
            <a:stCxn id="37" idx="1"/>
            <a:endCxn id="27" idx="3"/>
          </p:cNvCxnSpPr>
          <p:nvPr/>
        </p:nvCxnSpPr>
        <p:spPr>
          <a:xfrm rot="10800000">
            <a:off x="3900668" y="3452449"/>
            <a:ext cx="976132" cy="411767"/>
          </a:xfrm>
          <a:prstGeom prst="bentConnector3">
            <a:avLst>
              <a:gd name="adj1" fmla="val 50000"/>
            </a:avLst>
          </a:prstGeom>
          <a:ln w="635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получна лінія: уступом 46">
            <a:extLst>
              <a:ext uri="{FF2B5EF4-FFF2-40B4-BE49-F238E27FC236}">
                <a16:creationId xmlns:a16="http://schemas.microsoft.com/office/drawing/2014/main" id="{F4018DF0-0BDC-4FAE-8EC9-9611D70D6E15}"/>
              </a:ext>
            </a:extLst>
          </p:cNvPr>
          <p:cNvCxnSpPr>
            <a:cxnSpLocks/>
            <a:stCxn id="37" idx="1"/>
            <a:endCxn id="28" idx="3"/>
          </p:cNvCxnSpPr>
          <p:nvPr/>
        </p:nvCxnSpPr>
        <p:spPr>
          <a:xfrm rot="10800000" flipV="1">
            <a:off x="3900668" y="3864215"/>
            <a:ext cx="976132" cy="553854"/>
          </a:xfrm>
          <a:prstGeom prst="bentConnector3">
            <a:avLst>
              <a:gd name="adj1" fmla="val 50000"/>
            </a:avLst>
          </a:prstGeom>
          <a:ln w="635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получна лінія: уступом 48">
            <a:extLst>
              <a:ext uri="{FF2B5EF4-FFF2-40B4-BE49-F238E27FC236}">
                <a16:creationId xmlns:a16="http://schemas.microsoft.com/office/drawing/2014/main" id="{44D7CBD1-2E57-4EF6-8C71-FFB973BA410D}"/>
              </a:ext>
            </a:extLst>
          </p:cNvPr>
          <p:cNvCxnSpPr>
            <a:cxnSpLocks/>
            <a:stCxn id="37" idx="1"/>
            <a:endCxn id="29" idx="3"/>
          </p:cNvCxnSpPr>
          <p:nvPr/>
        </p:nvCxnSpPr>
        <p:spPr>
          <a:xfrm rot="10800000" flipV="1">
            <a:off x="3900668" y="3864214"/>
            <a:ext cx="976132" cy="1519475"/>
          </a:xfrm>
          <a:prstGeom prst="bentConnector3">
            <a:avLst>
              <a:gd name="adj1" fmla="val 50000"/>
            </a:avLst>
          </a:prstGeom>
          <a:ln w="635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получна лінія: уступом 56">
            <a:extLst>
              <a:ext uri="{FF2B5EF4-FFF2-40B4-BE49-F238E27FC236}">
                <a16:creationId xmlns:a16="http://schemas.microsoft.com/office/drawing/2014/main" id="{D00ADC99-5820-453F-821D-9F64BB878B64}"/>
              </a:ext>
            </a:extLst>
          </p:cNvPr>
          <p:cNvCxnSpPr>
            <a:cxnSpLocks/>
            <a:stCxn id="37" idx="1"/>
            <a:endCxn id="30" idx="3"/>
          </p:cNvCxnSpPr>
          <p:nvPr/>
        </p:nvCxnSpPr>
        <p:spPr>
          <a:xfrm rot="10800000" flipV="1">
            <a:off x="3900668" y="3864215"/>
            <a:ext cx="976132" cy="2485096"/>
          </a:xfrm>
          <a:prstGeom prst="bentConnector3">
            <a:avLst>
              <a:gd name="adj1" fmla="val 50000"/>
            </a:avLst>
          </a:prstGeom>
          <a:ln w="635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получна лінія: уступом 59">
            <a:extLst>
              <a:ext uri="{FF2B5EF4-FFF2-40B4-BE49-F238E27FC236}">
                <a16:creationId xmlns:a16="http://schemas.microsoft.com/office/drawing/2014/main" id="{5E9D7E40-DD87-4177-B816-18F1E87EE824}"/>
              </a:ext>
            </a:extLst>
          </p:cNvPr>
          <p:cNvCxnSpPr>
            <a:cxnSpLocks/>
            <a:stCxn id="37" idx="3"/>
            <a:endCxn id="31" idx="1"/>
          </p:cNvCxnSpPr>
          <p:nvPr/>
        </p:nvCxnSpPr>
        <p:spPr>
          <a:xfrm flipV="1">
            <a:off x="7315200" y="1521206"/>
            <a:ext cx="976132" cy="2343009"/>
          </a:xfrm>
          <a:prstGeom prst="bentConnector3">
            <a:avLst>
              <a:gd name="adj1" fmla="val 50000"/>
            </a:avLst>
          </a:prstGeom>
          <a:ln w="635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получна лінія: уступом 60">
            <a:extLst>
              <a:ext uri="{FF2B5EF4-FFF2-40B4-BE49-F238E27FC236}">
                <a16:creationId xmlns:a16="http://schemas.microsoft.com/office/drawing/2014/main" id="{FF5B55E1-CE9D-4B4C-96F6-5361C9DE6088}"/>
              </a:ext>
            </a:extLst>
          </p:cNvPr>
          <p:cNvCxnSpPr>
            <a:cxnSpLocks/>
            <a:stCxn id="37" idx="3"/>
            <a:endCxn id="32" idx="1"/>
          </p:cNvCxnSpPr>
          <p:nvPr/>
        </p:nvCxnSpPr>
        <p:spPr>
          <a:xfrm flipV="1">
            <a:off x="7315200" y="2486827"/>
            <a:ext cx="976132" cy="1377388"/>
          </a:xfrm>
          <a:prstGeom prst="bentConnector3">
            <a:avLst>
              <a:gd name="adj1" fmla="val 50000"/>
            </a:avLst>
          </a:prstGeom>
          <a:ln w="635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получна лінія: уступом 61">
            <a:extLst>
              <a:ext uri="{FF2B5EF4-FFF2-40B4-BE49-F238E27FC236}">
                <a16:creationId xmlns:a16="http://schemas.microsoft.com/office/drawing/2014/main" id="{A6DB10E2-44BA-4AB1-A42F-25E280093631}"/>
              </a:ext>
            </a:extLst>
          </p:cNvPr>
          <p:cNvCxnSpPr>
            <a:cxnSpLocks/>
            <a:stCxn id="37" idx="3"/>
            <a:endCxn id="33" idx="1"/>
          </p:cNvCxnSpPr>
          <p:nvPr/>
        </p:nvCxnSpPr>
        <p:spPr>
          <a:xfrm flipV="1">
            <a:off x="7315200" y="3452448"/>
            <a:ext cx="976132" cy="411767"/>
          </a:xfrm>
          <a:prstGeom prst="bentConnector3">
            <a:avLst>
              <a:gd name="adj1" fmla="val 50000"/>
            </a:avLst>
          </a:prstGeom>
          <a:ln w="635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получна лінія: уступом 62">
            <a:extLst>
              <a:ext uri="{FF2B5EF4-FFF2-40B4-BE49-F238E27FC236}">
                <a16:creationId xmlns:a16="http://schemas.microsoft.com/office/drawing/2014/main" id="{F3D58BB8-4F4A-41D6-8868-455EA0DF3321}"/>
              </a:ext>
            </a:extLst>
          </p:cNvPr>
          <p:cNvCxnSpPr>
            <a:cxnSpLocks/>
            <a:stCxn id="37" idx="3"/>
            <a:endCxn id="34" idx="1"/>
          </p:cNvCxnSpPr>
          <p:nvPr/>
        </p:nvCxnSpPr>
        <p:spPr>
          <a:xfrm>
            <a:off x="7315200" y="3864215"/>
            <a:ext cx="976132" cy="553854"/>
          </a:xfrm>
          <a:prstGeom prst="bentConnector3">
            <a:avLst>
              <a:gd name="adj1" fmla="val 50000"/>
            </a:avLst>
          </a:prstGeom>
          <a:ln w="635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получна лінія: уступом 63">
            <a:extLst>
              <a:ext uri="{FF2B5EF4-FFF2-40B4-BE49-F238E27FC236}">
                <a16:creationId xmlns:a16="http://schemas.microsoft.com/office/drawing/2014/main" id="{D6D482F1-5195-4A66-9C10-0672C827766C}"/>
              </a:ext>
            </a:extLst>
          </p:cNvPr>
          <p:cNvCxnSpPr>
            <a:cxnSpLocks/>
            <a:stCxn id="37" idx="3"/>
            <a:endCxn id="35" idx="1"/>
          </p:cNvCxnSpPr>
          <p:nvPr/>
        </p:nvCxnSpPr>
        <p:spPr>
          <a:xfrm>
            <a:off x="7315200" y="3864215"/>
            <a:ext cx="976132" cy="1519475"/>
          </a:xfrm>
          <a:prstGeom prst="bentConnector3">
            <a:avLst>
              <a:gd name="adj1" fmla="val 50000"/>
            </a:avLst>
          </a:prstGeom>
          <a:ln w="635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получна лінія: уступом 64">
            <a:extLst>
              <a:ext uri="{FF2B5EF4-FFF2-40B4-BE49-F238E27FC236}">
                <a16:creationId xmlns:a16="http://schemas.microsoft.com/office/drawing/2014/main" id="{63136EDB-7B12-467C-954B-F0312F2D5451}"/>
              </a:ext>
            </a:extLst>
          </p:cNvPr>
          <p:cNvCxnSpPr>
            <a:cxnSpLocks/>
            <a:stCxn id="37" idx="3"/>
            <a:endCxn id="36" idx="1"/>
          </p:cNvCxnSpPr>
          <p:nvPr/>
        </p:nvCxnSpPr>
        <p:spPr>
          <a:xfrm>
            <a:off x="7315200" y="3864215"/>
            <a:ext cx="976132" cy="2485096"/>
          </a:xfrm>
          <a:prstGeom prst="bentConnector3">
            <a:avLst>
              <a:gd name="adj1" fmla="val 50000"/>
            </a:avLst>
          </a:prstGeom>
          <a:ln w="635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1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54">
            <a:extLst>
              <a:ext uri="{FF2B5EF4-FFF2-40B4-BE49-F238E27FC236}">
                <a16:creationId xmlns:a16="http://schemas.microsoft.com/office/drawing/2014/main" id="{F661EC99-E52D-49B7-B687-F8596CF08A91}"/>
              </a:ext>
            </a:extLst>
          </p:cNvPr>
          <p:cNvGrpSpPr/>
          <p:nvPr/>
        </p:nvGrpSpPr>
        <p:grpSpPr>
          <a:xfrm>
            <a:off x="0" y="516661"/>
            <a:ext cx="12192000" cy="548464"/>
            <a:chOff x="0" y="740181"/>
            <a:chExt cx="12192000" cy="548464"/>
          </a:xfrm>
        </p:grpSpPr>
        <p:sp>
          <p:nvSpPr>
            <p:cNvPr id="15" name="Rounded Rectangle 55">
              <a:extLst>
                <a:ext uri="{FF2B5EF4-FFF2-40B4-BE49-F238E27FC236}">
                  <a16:creationId xmlns:a16="http://schemas.microsoft.com/office/drawing/2014/main" id="{82BA3C3E-4E92-4B57-B174-F24AF6AE2F78}"/>
                </a:ext>
              </a:extLst>
            </p:cNvPr>
            <p:cNvSpPr/>
            <p:nvPr/>
          </p:nvSpPr>
          <p:spPr>
            <a:xfrm>
              <a:off x="1128713" y="740181"/>
              <a:ext cx="9934575" cy="5484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2800" b="1" dirty="0">
                  <a:solidFill>
                    <a:schemeClr val="accent1"/>
                  </a:solidFill>
                </a:rPr>
                <a:t>Хмаринка слів</a:t>
              </a:r>
              <a:endParaRPr lang="uk-UA" sz="2800" dirty="0"/>
            </a:p>
          </p:txBody>
        </p:sp>
        <p:cxnSp>
          <p:nvCxnSpPr>
            <p:cNvPr id="16" name="Straight Connector 56">
              <a:extLst>
                <a:ext uri="{FF2B5EF4-FFF2-40B4-BE49-F238E27FC236}">
                  <a16:creationId xmlns:a16="http://schemas.microsoft.com/office/drawing/2014/main" id="{AAF8898C-388F-41F5-AA44-0DE030D32984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57">
              <a:extLst>
                <a:ext uri="{FF2B5EF4-FFF2-40B4-BE49-F238E27FC236}">
                  <a16:creationId xmlns:a16="http://schemas.microsoft.com/office/drawing/2014/main" id="{6BE53830-CB57-445F-8045-6374027A1E1C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3A19B83F-7E55-4EDD-8450-840B4F0290C0}"/>
              </a:ext>
            </a:extLst>
          </p:cNvPr>
          <p:cNvSpPr/>
          <p:nvPr/>
        </p:nvSpPr>
        <p:spPr>
          <a:xfrm>
            <a:off x="776753" y="3018331"/>
            <a:ext cx="10357588" cy="570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/>
              <a:t>Просте ускладнене речення — це речення, яке…</a:t>
            </a:r>
          </a:p>
        </p:txBody>
      </p:sp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id="{3AB3937A-F585-4160-A0FA-C526295A33D4}"/>
              </a:ext>
            </a:extLst>
          </p:cNvPr>
          <p:cNvSpPr/>
          <p:nvPr/>
        </p:nvSpPr>
        <p:spPr>
          <a:xfrm>
            <a:off x="4119745" y="1693906"/>
            <a:ext cx="1897186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1"/>
                </a:solidFill>
              </a:rPr>
              <a:t>Абстрактні терміни</a:t>
            </a:r>
          </a:p>
        </p:txBody>
      </p:sp>
      <p:sp>
        <p:nvSpPr>
          <p:cNvPr id="60" name="Прямокутник 59">
            <a:extLst>
              <a:ext uri="{FF2B5EF4-FFF2-40B4-BE49-F238E27FC236}">
                <a16:creationId xmlns:a16="http://schemas.microsoft.com/office/drawing/2014/main" id="{4A453B60-9393-46A3-867F-339B23ADF869}"/>
              </a:ext>
            </a:extLst>
          </p:cNvPr>
          <p:cNvSpPr/>
          <p:nvPr/>
        </p:nvSpPr>
        <p:spPr>
          <a:xfrm>
            <a:off x="665347" y="1933378"/>
            <a:ext cx="2094997" cy="986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solidFill>
                  <a:schemeClr val="accent1"/>
                </a:solidFill>
              </a:rPr>
              <a:t>Відокремлені </a:t>
            </a:r>
          </a:p>
          <a:p>
            <a:pPr algn="ctr">
              <a:lnSpc>
                <a:spcPct val="80000"/>
              </a:lnSpc>
            </a:pPr>
            <a:r>
              <a:rPr lang="uk-UA" sz="2400" b="1" dirty="0">
                <a:solidFill>
                  <a:schemeClr val="accent1"/>
                </a:solidFill>
              </a:rPr>
              <a:t>члени </a:t>
            </a:r>
          </a:p>
          <a:p>
            <a:pPr algn="ctr">
              <a:lnSpc>
                <a:spcPct val="80000"/>
              </a:lnSpc>
            </a:pPr>
            <a:r>
              <a:rPr lang="uk-UA" sz="2400" b="1" dirty="0">
                <a:solidFill>
                  <a:schemeClr val="accent1"/>
                </a:solidFill>
              </a:rPr>
              <a:t>речення</a:t>
            </a:r>
          </a:p>
        </p:txBody>
      </p:sp>
      <p:sp>
        <p:nvSpPr>
          <p:cNvPr id="61" name="Прямокутник 60">
            <a:extLst>
              <a:ext uri="{FF2B5EF4-FFF2-40B4-BE49-F238E27FC236}">
                <a16:creationId xmlns:a16="http://schemas.microsoft.com/office/drawing/2014/main" id="{571840D9-087D-48CD-98ED-998B8E7145AA}"/>
              </a:ext>
            </a:extLst>
          </p:cNvPr>
          <p:cNvSpPr/>
          <p:nvPr/>
        </p:nvSpPr>
        <p:spPr>
          <a:xfrm>
            <a:off x="9666580" y="2672805"/>
            <a:ext cx="644486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Вірш</a:t>
            </a:r>
            <a:endParaRPr lang="uk-UA" sz="1600" dirty="0">
              <a:solidFill>
                <a:schemeClr val="accent2"/>
              </a:solidFill>
            </a:endParaRPr>
          </a:p>
        </p:txBody>
      </p:sp>
      <p:sp>
        <p:nvSpPr>
          <p:cNvPr id="62" name="Прямокутник 61">
            <a:extLst>
              <a:ext uri="{FF2B5EF4-FFF2-40B4-BE49-F238E27FC236}">
                <a16:creationId xmlns:a16="http://schemas.microsoft.com/office/drawing/2014/main" id="{889AEEBF-E1EE-4596-B9FA-9B9D603399A4}"/>
              </a:ext>
            </a:extLst>
          </p:cNvPr>
          <p:cNvSpPr/>
          <p:nvPr/>
        </p:nvSpPr>
        <p:spPr>
          <a:xfrm>
            <a:off x="7184331" y="3548707"/>
            <a:ext cx="2286203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800" b="1" dirty="0">
                <a:solidFill>
                  <a:schemeClr val="accent1"/>
                </a:solidFill>
              </a:rPr>
              <a:t>Вставні слова</a:t>
            </a:r>
          </a:p>
        </p:txBody>
      </p:sp>
      <p:sp>
        <p:nvSpPr>
          <p:cNvPr id="63" name="Прямокутник 62">
            <a:extLst>
              <a:ext uri="{FF2B5EF4-FFF2-40B4-BE49-F238E27FC236}">
                <a16:creationId xmlns:a16="http://schemas.microsoft.com/office/drawing/2014/main" id="{6E2B3CE5-DE16-44C6-8F5E-DD4966100392}"/>
              </a:ext>
            </a:extLst>
          </p:cNvPr>
          <p:cNvSpPr/>
          <p:nvPr/>
        </p:nvSpPr>
        <p:spPr>
          <a:xfrm rot="2700000">
            <a:off x="4174293" y="3926347"/>
            <a:ext cx="1632050" cy="4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dirty="0"/>
              <a:t>ДВІ ГРАМАТИЧНІ</a:t>
            </a:r>
          </a:p>
          <a:p>
            <a:pPr algn="ctr">
              <a:lnSpc>
                <a:spcPct val="80000"/>
              </a:lnSpc>
            </a:pPr>
            <a:r>
              <a:rPr lang="uk-UA" sz="1600" dirty="0"/>
              <a:t> КОНСТРУКЦІЇ</a:t>
            </a:r>
          </a:p>
        </p:txBody>
      </p:sp>
      <p:sp>
        <p:nvSpPr>
          <p:cNvPr id="64" name="Прямокутник 63">
            <a:extLst>
              <a:ext uri="{FF2B5EF4-FFF2-40B4-BE49-F238E27FC236}">
                <a16:creationId xmlns:a16="http://schemas.microsoft.com/office/drawing/2014/main" id="{6B75B4B2-4415-4736-B648-85AEE1B72081}"/>
              </a:ext>
            </a:extLst>
          </p:cNvPr>
          <p:cNvSpPr/>
          <p:nvPr/>
        </p:nvSpPr>
        <p:spPr>
          <a:xfrm>
            <a:off x="2880113" y="2418183"/>
            <a:ext cx="1888914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800" b="1" dirty="0">
                <a:solidFill>
                  <a:schemeClr val="accent1"/>
                </a:solidFill>
              </a:rPr>
              <a:t>Двокрапка</a:t>
            </a:r>
          </a:p>
        </p:txBody>
      </p:sp>
      <p:sp>
        <p:nvSpPr>
          <p:cNvPr id="65" name="Прямокутник 64">
            <a:extLst>
              <a:ext uri="{FF2B5EF4-FFF2-40B4-BE49-F238E27FC236}">
                <a16:creationId xmlns:a16="http://schemas.microsoft.com/office/drawing/2014/main" id="{9078D81B-C08F-452D-8D87-BF2B41F2357C}"/>
              </a:ext>
            </a:extLst>
          </p:cNvPr>
          <p:cNvSpPr/>
          <p:nvPr/>
        </p:nvSpPr>
        <p:spPr>
          <a:xfrm rot="2700000">
            <a:off x="9915291" y="3689542"/>
            <a:ext cx="796739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Діалог</a:t>
            </a:r>
          </a:p>
        </p:txBody>
      </p:sp>
      <p:sp>
        <p:nvSpPr>
          <p:cNvPr id="66" name="Прямокутник 65">
            <a:extLst>
              <a:ext uri="{FF2B5EF4-FFF2-40B4-BE49-F238E27FC236}">
                <a16:creationId xmlns:a16="http://schemas.microsoft.com/office/drawing/2014/main" id="{1ADEECF7-3498-4AFA-A6C6-E6AB9B6B4348}"/>
              </a:ext>
            </a:extLst>
          </p:cNvPr>
          <p:cNvSpPr/>
          <p:nvPr/>
        </p:nvSpPr>
        <p:spPr>
          <a:xfrm rot="16200000">
            <a:off x="4462762" y="2619389"/>
            <a:ext cx="815142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Драма</a:t>
            </a:r>
            <a:endParaRPr lang="uk-UA" sz="1600" dirty="0">
              <a:solidFill>
                <a:schemeClr val="accent2"/>
              </a:solidFill>
            </a:endParaRPr>
          </a:p>
        </p:txBody>
      </p:sp>
      <p:sp>
        <p:nvSpPr>
          <p:cNvPr id="67" name="Прямокутник 66">
            <a:extLst>
              <a:ext uri="{FF2B5EF4-FFF2-40B4-BE49-F238E27FC236}">
                <a16:creationId xmlns:a16="http://schemas.microsoft.com/office/drawing/2014/main" id="{7BA5EE29-9A40-41DB-939F-423C6F415D7D}"/>
              </a:ext>
            </a:extLst>
          </p:cNvPr>
          <p:cNvSpPr/>
          <p:nvPr/>
        </p:nvSpPr>
        <p:spPr>
          <a:xfrm>
            <a:off x="4746313" y="4868165"/>
            <a:ext cx="1578083" cy="512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Другорядні </a:t>
            </a:r>
          </a:p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члени речення</a:t>
            </a: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096A572F-A5B0-4D9E-BDC4-573CC8371490}"/>
              </a:ext>
            </a:extLst>
          </p:cNvPr>
          <p:cNvSpPr/>
          <p:nvPr/>
        </p:nvSpPr>
        <p:spPr>
          <a:xfrm>
            <a:off x="6606697" y="1700826"/>
            <a:ext cx="780855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1"/>
                </a:solidFill>
              </a:rPr>
              <a:t>Дужки</a:t>
            </a:r>
            <a:endParaRPr lang="uk-UA" sz="1600" dirty="0">
              <a:solidFill>
                <a:schemeClr val="accent1"/>
              </a:solidFill>
            </a:endParaRPr>
          </a:p>
        </p:txBody>
      </p:sp>
      <p:sp>
        <p:nvSpPr>
          <p:cNvPr id="69" name="Прямокутник 68">
            <a:extLst>
              <a:ext uri="{FF2B5EF4-FFF2-40B4-BE49-F238E27FC236}">
                <a16:creationId xmlns:a16="http://schemas.microsoft.com/office/drawing/2014/main" id="{43553101-3062-4FAC-96C9-B30C4E3FA3F4}"/>
              </a:ext>
            </a:extLst>
          </p:cNvPr>
          <p:cNvSpPr/>
          <p:nvPr/>
        </p:nvSpPr>
        <p:spPr>
          <a:xfrm rot="5400000">
            <a:off x="3028625" y="3659602"/>
            <a:ext cx="768697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Жести</a:t>
            </a:r>
            <a:endParaRPr lang="uk-UA" sz="1600" dirty="0">
              <a:solidFill>
                <a:schemeClr val="accent2"/>
              </a:solidFill>
            </a:endParaRPr>
          </a:p>
        </p:txBody>
      </p:sp>
      <p:sp>
        <p:nvSpPr>
          <p:cNvPr id="70" name="Прямокутник 69">
            <a:extLst>
              <a:ext uri="{FF2B5EF4-FFF2-40B4-BE49-F238E27FC236}">
                <a16:creationId xmlns:a16="http://schemas.microsoft.com/office/drawing/2014/main" id="{3D589A31-C149-4879-B53B-231E663F6F2A}"/>
              </a:ext>
            </a:extLst>
          </p:cNvPr>
          <p:cNvSpPr/>
          <p:nvPr/>
        </p:nvSpPr>
        <p:spPr>
          <a:xfrm rot="2700000">
            <a:off x="9435395" y="2200283"/>
            <a:ext cx="1931554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dirty="0">
                <a:solidFill>
                  <a:schemeClr val="accent1"/>
                </a:solidFill>
              </a:rPr>
              <a:t>ЗАПОЗИЧЕНІ СЛОВА</a:t>
            </a:r>
          </a:p>
        </p:txBody>
      </p:sp>
      <p:sp>
        <p:nvSpPr>
          <p:cNvPr id="71" name="Прямокутник 70">
            <a:extLst>
              <a:ext uri="{FF2B5EF4-FFF2-40B4-BE49-F238E27FC236}">
                <a16:creationId xmlns:a16="http://schemas.microsoft.com/office/drawing/2014/main" id="{898C57E4-F1AA-45D2-AD8D-FD52D7A2AA1A}"/>
              </a:ext>
            </a:extLst>
          </p:cNvPr>
          <p:cNvSpPr/>
          <p:nvPr/>
        </p:nvSpPr>
        <p:spPr>
          <a:xfrm rot="2700000">
            <a:off x="5857553" y="2172471"/>
            <a:ext cx="1589795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Застарілі слова</a:t>
            </a:r>
          </a:p>
        </p:txBody>
      </p:sp>
      <p:sp>
        <p:nvSpPr>
          <p:cNvPr id="72" name="Прямокутник 71">
            <a:extLst>
              <a:ext uri="{FF2B5EF4-FFF2-40B4-BE49-F238E27FC236}">
                <a16:creationId xmlns:a16="http://schemas.microsoft.com/office/drawing/2014/main" id="{19264E32-B8D2-4308-A5E0-922F5E770CEE}"/>
              </a:ext>
            </a:extLst>
          </p:cNvPr>
          <p:cNvSpPr/>
          <p:nvPr/>
        </p:nvSpPr>
        <p:spPr>
          <a:xfrm>
            <a:off x="5239836" y="5347155"/>
            <a:ext cx="1784912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dirty="0"/>
              <a:t> ЗНАК ЗАПИТАННЯ</a:t>
            </a:r>
          </a:p>
        </p:txBody>
      </p:sp>
      <p:sp>
        <p:nvSpPr>
          <p:cNvPr id="73" name="Прямокутник 72">
            <a:extLst>
              <a:ext uri="{FF2B5EF4-FFF2-40B4-BE49-F238E27FC236}">
                <a16:creationId xmlns:a16="http://schemas.microsoft.com/office/drawing/2014/main" id="{E5E8F3F3-6E1E-48CC-98B2-B89BDFEDAF5D}"/>
              </a:ext>
            </a:extLst>
          </p:cNvPr>
          <p:cNvSpPr/>
          <p:nvPr/>
        </p:nvSpPr>
        <p:spPr>
          <a:xfrm>
            <a:off x="9482093" y="4204329"/>
            <a:ext cx="1106393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1"/>
                </a:solidFill>
              </a:rPr>
              <a:t>Звертання</a:t>
            </a:r>
            <a:endParaRPr lang="uk-UA" sz="1600" dirty="0">
              <a:solidFill>
                <a:schemeClr val="accent1"/>
              </a:solidFill>
            </a:endParaRPr>
          </a:p>
        </p:txBody>
      </p:sp>
      <p:sp>
        <p:nvSpPr>
          <p:cNvPr id="74" name="Прямокутник 73">
            <a:extLst>
              <a:ext uri="{FF2B5EF4-FFF2-40B4-BE49-F238E27FC236}">
                <a16:creationId xmlns:a16="http://schemas.microsoft.com/office/drawing/2014/main" id="{00838BA4-5690-47B7-AC5E-78319FAB9DF7}"/>
              </a:ext>
            </a:extLst>
          </p:cNvPr>
          <p:cNvSpPr/>
          <p:nvPr/>
        </p:nvSpPr>
        <p:spPr>
          <a:xfrm rot="5400000">
            <a:off x="7908577" y="1908753"/>
            <a:ext cx="1065976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Інтонація</a:t>
            </a:r>
            <a:endParaRPr lang="uk-UA" sz="1600" dirty="0">
              <a:solidFill>
                <a:schemeClr val="accent2"/>
              </a:solidFill>
            </a:endParaRPr>
          </a:p>
        </p:txBody>
      </p:sp>
      <p:sp>
        <p:nvSpPr>
          <p:cNvPr id="75" name="Прямокутник 74">
            <a:extLst>
              <a:ext uri="{FF2B5EF4-FFF2-40B4-BE49-F238E27FC236}">
                <a16:creationId xmlns:a16="http://schemas.microsoft.com/office/drawing/2014/main" id="{366FB1E0-6F02-47EE-83BB-8591BA87D0E5}"/>
              </a:ext>
            </a:extLst>
          </p:cNvPr>
          <p:cNvSpPr/>
          <p:nvPr/>
        </p:nvSpPr>
        <p:spPr>
          <a:xfrm>
            <a:off x="3960909" y="2825374"/>
            <a:ext cx="683301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/>
              <a:t>Кома</a:t>
            </a:r>
            <a:endParaRPr lang="uk-UA" sz="1600" dirty="0"/>
          </a:p>
        </p:txBody>
      </p:sp>
      <p:sp>
        <p:nvSpPr>
          <p:cNvPr id="76" name="Прямокутник 75">
            <a:extLst>
              <a:ext uri="{FF2B5EF4-FFF2-40B4-BE49-F238E27FC236}">
                <a16:creationId xmlns:a16="http://schemas.microsoft.com/office/drawing/2014/main" id="{41DDAEDC-D9C5-4F06-89DE-172AC2FB69BD}"/>
              </a:ext>
            </a:extLst>
          </p:cNvPr>
          <p:cNvSpPr/>
          <p:nvPr/>
        </p:nvSpPr>
        <p:spPr>
          <a:xfrm rot="18900000">
            <a:off x="8669027" y="3887052"/>
            <a:ext cx="1209997" cy="465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800" b="1" dirty="0">
                <a:solidFill>
                  <a:schemeClr val="accent2"/>
                </a:solidFill>
              </a:rPr>
              <a:t>Лапки</a:t>
            </a:r>
            <a:endParaRPr lang="uk-UA" sz="2800" dirty="0">
              <a:solidFill>
                <a:schemeClr val="accent2"/>
              </a:solidFill>
            </a:endParaRPr>
          </a:p>
        </p:txBody>
      </p:sp>
      <p:sp>
        <p:nvSpPr>
          <p:cNvPr id="77" name="Прямокутник 76">
            <a:extLst>
              <a:ext uri="{FF2B5EF4-FFF2-40B4-BE49-F238E27FC236}">
                <a16:creationId xmlns:a16="http://schemas.microsoft.com/office/drawing/2014/main" id="{74803652-4687-4AFA-A445-9142BFE53A0E}"/>
              </a:ext>
            </a:extLst>
          </p:cNvPr>
          <p:cNvSpPr/>
          <p:nvPr/>
        </p:nvSpPr>
        <p:spPr>
          <a:xfrm rot="18900000">
            <a:off x="7142217" y="1930602"/>
            <a:ext cx="1306255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/>
              <a:t>Оголошення</a:t>
            </a:r>
            <a:endParaRPr lang="uk-UA" sz="1600" dirty="0"/>
          </a:p>
        </p:txBody>
      </p:sp>
      <p:sp>
        <p:nvSpPr>
          <p:cNvPr id="78" name="Прямокутник 77">
            <a:extLst>
              <a:ext uri="{FF2B5EF4-FFF2-40B4-BE49-F238E27FC236}">
                <a16:creationId xmlns:a16="http://schemas.microsoft.com/office/drawing/2014/main" id="{E2DD3632-F120-45E6-8483-A6FDE243E7E9}"/>
              </a:ext>
            </a:extLst>
          </p:cNvPr>
          <p:cNvSpPr/>
          <p:nvPr/>
        </p:nvSpPr>
        <p:spPr>
          <a:xfrm>
            <a:off x="5175848" y="3938721"/>
            <a:ext cx="1997565" cy="512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dirty="0"/>
              <a:t>ОДНА ГРАМАТИЧНА</a:t>
            </a:r>
          </a:p>
          <a:p>
            <a:pPr algn="ctr">
              <a:lnSpc>
                <a:spcPct val="80000"/>
              </a:lnSpc>
            </a:pPr>
            <a:r>
              <a:rPr lang="uk-UA" sz="1600" dirty="0"/>
              <a:t> КОНСТРУКЦІЯ</a:t>
            </a:r>
          </a:p>
        </p:txBody>
      </p:sp>
      <p:sp>
        <p:nvSpPr>
          <p:cNvPr id="79" name="Прямокутник 78">
            <a:extLst>
              <a:ext uri="{FF2B5EF4-FFF2-40B4-BE49-F238E27FC236}">
                <a16:creationId xmlns:a16="http://schemas.microsoft.com/office/drawing/2014/main" id="{3F73946B-52F3-49D7-BD8F-F3BE409F5A15}"/>
              </a:ext>
            </a:extLst>
          </p:cNvPr>
          <p:cNvSpPr/>
          <p:nvPr/>
        </p:nvSpPr>
        <p:spPr>
          <a:xfrm>
            <a:off x="860145" y="3965367"/>
            <a:ext cx="1734899" cy="4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Однорідні члени </a:t>
            </a:r>
          </a:p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речення</a:t>
            </a:r>
          </a:p>
        </p:txBody>
      </p:sp>
      <p:sp>
        <p:nvSpPr>
          <p:cNvPr id="80" name="Прямокутник 79">
            <a:extLst>
              <a:ext uri="{FF2B5EF4-FFF2-40B4-BE49-F238E27FC236}">
                <a16:creationId xmlns:a16="http://schemas.microsoft.com/office/drawing/2014/main" id="{AB269B61-75E8-42F9-A67A-1702694F637B}"/>
              </a:ext>
            </a:extLst>
          </p:cNvPr>
          <p:cNvSpPr/>
          <p:nvPr/>
        </p:nvSpPr>
        <p:spPr>
          <a:xfrm>
            <a:off x="3775332" y="2019592"/>
            <a:ext cx="812530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Підмет</a:t>
            </a:r>
            <a:endParaRPr lang="uk-UA" sz="1600" dirty="0">
              <a:solidFill>
                <a:schemeClr val="accent2"/>
              </a:solidFill>
            </a:endParaRPr>
          </a:p>
        </p:txBody>
      </p:sp>
      <p:sp>
        <p:nvSpPr>
          <p:cNvPr id="81" name="Прямокутник 80">
            <a:extLst>
              <a:ext uri="{FF2B5EF4-FFF2-40B4-BE49-F238E27FC236}">
                <a16:creationId xmlns:a16="http://schemas.microsoft.com/office/drawing/2014/main" id="{ED60C095-FD99-4BDF-891C-E2C8674BDE3F}"/>
              </a:ext>
            </a:extLst>
          </p:cNvPr>
          <p:cNvSpPr/>
          <p:nvPr/>
        </p:nvSpPr>
        <p:spPr>
          <a:xfrm>
            <a:off x="8548083" y="1478834"/>
            <a:ext cx="1180216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dirty="0"/>
              <a:t>ПРИСУДОК</a:t>
            </a:r>
          </a:p>
        </p:txBody>
      </p:sp>
      <p:sp>
        <p:nvSpPr>
          <p:cNvPr id="82" name="Прямокутник 81">
            <a:extLst>
              <a:ext uri="{FF2B5EF4-FFF2-40B4-BE49-F238E27FC236}">
                <a16:creationId xmlns:a16="http://schemas.microsoft.com/office/drawing/2014/main" id="{5CF9096F-D51D-4308-962F-88D0B27B1E61}"/>
              </a:ext>
            </a:extLst>
          </p:cNvPr>
          <p:cNvSpPr/>
          <p:nvPr/>
        </p:nvSpPr>
        <p:spPr>
          <a:xfrm rot="16200000">
            <a:off x="3235361" y="4371537"/>
            <a:ext cx="2311530" cy="4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1"/>
                </a:solidFill>
              </a:rPr>
              <a:t>Причинно-наслідковий </a:t>
            </a:r>
          </a:p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1"/>
                </a:solidFill>
              </a:rPr>
              <a:t>зв'язок</a:t>
            </a:r>
          </a:p>
        </p:txBody>
      </p:sp>
      <p:sp>
        <p:nvSpPr>
          <p:cNvPr id="83" name="Прямокутник 82">
            <a:extLst>
              <a:ext uri="{FF2B5EF4-FFF2-40B4-BE49-F238E27FC236}">
                <a16:creationId xmlns:a16="http://schemas.microsoft.com/office/drawing/2014/main" id="{0A885BA0-6916-4218-830F-F9EC37772F01}"/>
              </a:ext>
            </a:extLst>
          </p:cNvPr>
          <p:cNvSpPr/>
          <p:nvPr/>
        </p:nvSpPr>
        <p:spPr>
          <a:xfrm rot="5400000">
            <a:off x="1998789" y="3891985"/>
            <a:ext cx="155686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800" dirty="0">
                <a:solidFill>
                  <a:schemeClr val="accent1"/>
                </a:solidFill>
              </a:rPr>
              <a:t>ПРЯМА МОВА     </a:t>
            </a:r>
          </a:p>
        </p:txBody>
      </p:sp>
      <p:sp>
        <p:nvSpPr>
          <p:cNvPr id="84" name="Прямокутник 83">
            <a:extLst>
              <a:ext uri="{FF2B5EF4-FFF2-40B4-BE49-F238E27FC236}">
                <a16:creationId xmlns:a16="http://schemas.microsoft.com/office/drawing/2014/main" id="{7B2B124F-4817-4B39-8061-6EB1412B1420}"/>
              </a:ext>
            </a:extLst>
          </p:cNvPr>
          <p:cNvSpPr/>
          <p:nvPr/>
        </p:nvSpPr>
        <p:spPr>
          <a:xfrm>
            <a:off x="834434" y="4893897"/>
            <a:ext cx="2241908" cy="512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Прямий порядок слів </a:t>
            </a:r>
          </a:p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у реченні     </a:t>
            </a:r>
          </a:p>
        </p:txBody>
      </p:sp>
      <p:sp>
        <p:nvSpPr>
          <p:cNvPr id="85" name="Прямокутник 84">
            <a:extLst>
              <a:ext uri="{FF2B5EF4-FFF2-40B4-BE49-F238E27FC236}">
                <a16:creationId xmlns:a16="http://schemas.microsoft.com/office/drawing/2014/main" id="{6325E30F-8449-4760-81D1-1171BD369100}"/>
              </a:ext>
            </a:extLst>
          </p:cNvPr>
          <p:cNvSpPr/>
          <p:nvPr/>
        </p:nvSpPr>
        <p:spPr>
          <a:xfrm rot="18900000">
            <a:off x="5116759" y="2348523"/>
            <a:ext cx="1229824" cy="4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dirty="0">
                <a:solidFill>
                  <a:schemeClr val="accent1"/>
                </a:solidFill>
              </a:rPr>
              <a:t>РИТОРИЧНІ </a:t>
            </a:r>
          </a:p>
          <a:p>
            <a:pPr algn="ctr">
              <a:lnSpc>
                <a:spcPct val="80000"/>
              </a:lnSpc>
            </a:pPr>
            <a:r>
              <a:rPr lang="uk-UA" sz="1600" dirty="0">
                <a:solidFill>
                  <a:schemeClr val="accent1"/>
                </a:solidFill>
              </a:rPr>
              <a:t>ЗВЕРТАННЯ</a:t>
            </a:r>
          </a:p>
        </p:txBody>
      </p:sp>
      <p:sp>
        <p:nvSpPr>
          <p:cNvPr id="86" name="Прямокутник 85">
            <a:extLst>
              <a:ext uri="{FF2B5EF4-FFF2-40B4-BE49-F238E27FC236}">
                <a16:creationId xmlns:a16="http://schemas.microsoft.com/office/drawing/2014/main" id="{A988AE17-302E-4005-A4C6-6E8B2A338DF0}"/>
              </a:ext>
            </a:extLst>
          </p:cNvPr>
          <p:cNvSpPr/>
          <p:nvPr/>
        </p:nvSpPr>
        <p:spPr>
          <a:xfrm rot="18900000">
            <a:off x="2976036" y="1731114"/>
            <a:ext cx="1660467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Розділові знаки</a:t>
            </a:r>
          </a:p>
        </p:txBody>
      </p:sp>
      <p:sp>
        <p:nvSpPr>
          <p:cNvPr id="87" name="Прямокутник 86">
            <a:extLst>
              <a:ext uri="{FF2B5EF4-FFF2-40B4-BE49-F238E27FC236}">
                <a16:creationId xmlns:a16="http://schemas.microsoft.com/office/drawing/2014/main" id="{9DF2FFF3-6585-47FE-9103-EE5ACBF399E5}"/>
              </a:ext>
            </a:extLst>
          </p:cNvPr>
          <p:cNvSpPr/>
          <p:nvPr/>
        </p:nvSpPr>
        <p:spPr>
          <a:xfrm>
            <a:off x="7219891" y="2560713"/>
            <a:ext cx="1394741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dirty="0">
                <a:solidFill>
                  <a:schemeClr val="accent1"/>
                </a:solidFill>
              </a:rPr>
              <a:t>Спонукальні</a:t>
            </a:r>
          </a:p>
          <a:p>
            <a:pPr algn="ctr">
              <a:lnSpc>
                <a:spcPct val="80000"/>
              </a:lnSpc>
            </a:pPr>
            <a:r>
              <a:rPr lang="uk-UA" dirty="0">
                <a:solidFill>
                  <a:schemeClr val="accent1"/>
                </a:solidFill>
              </a:rPr>
              <a:t>речення</a:t>
            </a:r>
          </a:p>
        </p:txBody>
      </p:sp>
      <p:sp>
        <p:nvSpPr>
          <p:cNvPr id="88" name="Прямокутник 87">
            <a:extLst>
              <a:ext uri="{FF2B5EF4-FFF2-40B4-BE49-F238E27FC236}">
                <a16:creationId xmlns:a16="http://schemas.microsoft.com/office/drawing/2014/main" id="{2AE98B85-223F-40FD-87EE-7C3A3E62809E}"/>
              </a:ext>
            </a:extLst>
          </p:cNvPr>
          <p:cNvSpPr/>
          <p:nvPr/>
        </p:nvSpPr>
        <p:spPr>
          <a:xfrm>
            <a:off x="2291837" y="1487018"/>
            <a:ext cx="1599834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dirty="0">
                <a:solidFill>
                  <a:schemeClr val="accent2"/>
                </a:solidFill>
              </a:rPr>
              <a:t>ТЕМП ВИМОВИ</a:t>
            </a:r>
          </a:p>
        </p:txBody>
      </p:sp>
      <p:sp>
        <p:nvSpPr>
          <p:cNvPr id="89" name="Прямокутник 88">
            <a:extLst>
              <a:ext uri="{FF2B5EF4-FFF2-40B4-BE49-F238E27FC236}">
                <a16:creationId xmlns:a16="http://schemas.microsoft.com/office/drawing/2014/main" id="{FD0CC508-5C72-4327-A8A4-3A79AD82FA55}"/>
              </a:ext>
            </a:extLst>
          </p:cNvPr>
          <p:cNvSpPr/>
          <p:nvPr/>
        </p:nvSpPr>
        <p:spPr>
          <a:xfrm>
            <a:off x="3007433" y="4937124"/>
            <a:ext cx="627095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ТИРЕ</a:t>
            </a:r>
          </a:p>
        </p:txBody>
      </p:sp>
      <p:sp>
        <p:nvSpPr>
          <p:cNvPr id="90" name="Прямокутник 89">
            <a:extLst>
              <a:ext uri="{FF2B5EF4-FFF2-40B4-BE49-F238E27FC236}">
                <a16:creationId xmlns:a16="http://schemas.microsoft.com/office/drawing/2014/main" id="{3C4964E0-48A4-49A5-BF75-577B8833F0FC}"/>
              </a:ext>
            </a:extLst>
          </p:cNvPr>
          <p:cNvSpPr/>
          <p:nvPr/>
        </p:nvSpPr>
        <p:spPr>
          <a:xfrm rot="16200000">
            <a:off x="6219884" y="4018400"/>
            <a:ext cx="1802147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Фактографічність</a:t>
            </a:r>
            <a:endParaRPr lang="uk-UA" sz="1600" dirty="0">
              <a:solidFill>
                <a:schemeClr val="accent2"/>
              </a:solidFill>
            </a:endParaRPr>
          </a:p>
        </p:txBody>
      </p:sp>
      <p:sp>
        <p:nvSpPr>
          <p:cNvPr id="91" name="Прямокутник 90">
            <a:extLst>
              <a:ext uri="{FF2B5EF4-FFF2-40B4-BE49-F238E27FC236}">
                <a16:creationId xmlns:a16="http://schemas.microsoft.com/office/drawing/2014/main" id="{CE0D704E-0647-4BD5-8A76-D59AE1FA6545}"/>
              </a:ext>
            </a:extLst>
          </p:cNvPr>
          <p:cNvSpPr/>
          <p:nvPr/>
        </p:nvSpPr>
        <p:spPr>
          <a:xfrm>
            <a:off x="8984237" y="4559414"/>
            <a:ext cx="2669824" cy="512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Характеристика предмета </a:t>
            </a:r>
          </a:p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з різних боків</a:t>
            </a:r>
            <a:endParaRPr lang="uk-UA" sz="2400" b="1" dirty="0">
              <a:solidFill>
                <a:schemeClr val="accent2"/>
              </a:solidFill>
            </a:endParaRPr>
          </a:p>
        </p:txBody>
      </p:sp>
      <p:sp>
        <p:nvSpPr>
          <p:cNvPr id="92" name="Прямокутник 91">
            <a:extLst>
              <a:ext uri="{FF2B5EF4-FFF2-40B4-BE49-F238E27FC236}">
                <a16:creationId xmlns:a16="http://schemas.microsoft.com/office/drawing/2014/main" id="{2CBED8FF-D63C-4C2C-B0EC-33B617FCE893}"/>
              </a:ext>
            </a:extLst>
          </p:cNvPr>
          <p:cNvSpPr/>
          <p:nvPr/>
        </p:nvSpPr>
        <p:spPr>
          <a:xfrm>
            <a:off x="8910041" y="2315032"/>
            <a:ext cx="1330797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dirty="0">
                <a:solidFill>
                  <a:schemeClr val="accent2"/>
                </a:solidFill>
              </a:rPr>
              <a:t>Оголошення</a:t>
            </a:r>
          </a:p>
        </p:txBody>
      </p:sp>
      <p:sp>
        <p:nvSpPr>
          <p:cNvPr id="93" name="Прямокутник 92">
            <a:extLst>
              <a:ext uri="{FF2B5EF4-FFF2-40B4-BE49-F238E27FC236}">
                <a16:creationId xmlns:a16="http://schemas.microsoft.com/office/drawing/2014/main" id="{A7FE4081-852D-431F-A9B2-58D96F931E56}"/>
              </a:ext>
            </a:extLst>
          </p:cNvPr>
          <p:cNvSpPr/>
          <p:nvPr/>
        </p:nvSpPr>
        <p:spPr>
          <a:xfrm>
            <a:off x="6545730" y="4958331"/>
            <a:ext cx="1590884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1"/>
                </a:solidFill>
              </a:rPr>
              <a:t>Розділові знаки</a:t>
            </a:r>
          </a:p>
        </p:txBody>
      </p:sp>
      <p:sp>
        <p:nvSpPr>
          <p:cNvPr id="94" name="Прямокутник 93">
            <a:extLst>
              <a:ext uri="{FF2B5EF4-FFF2-40B4-BE49-F238E27FC236}">
                <a16:creationId xmlns:a16="http://schemas.microsoft.com/office/drawing/2014/main" id="{72AAE376-AA3B-40FB-91DE-A6FE0300329F}"/>
              </a:ext>
            </a:extLst>
          </p:cNvPr>
          <p:cNvSpPr/>
          <p:nvPr/>
        </p:nvSpPr>
        <p:spPr>
          <a:xfrm rot="5400000">
            <a:off x="10224957" y="3548707"/>
            <a:ext cx="1720566" cy="465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800" b="1" dirty="0">
                <a:solidFill>
                  <a:schemeClr val="accent2"/>
                </a:solidFill>
              </a:rPr>
              <a:t>Інтонація</a:t>
            </a:r>
            <a:endParaRPr lang="uk-UA" sz="2800" dirty="0">
              <a:solidFill>
                <a:schemeClr val="accent2"/>
              </a:solidFill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0677C89-7D0A-4AEF-B6E8-44ED406B6650}"/>
              </a:ext>
            </a:extLst>
          </p:cNvPr>
          <p:cNvSpPr/>
          <p:nvPr/>
        </p:nvSpPr>
        <p:spPr>
          <a:xfrm>
            <a:off x="8131084" y="4772048"/>
            <a:ext cx="1229824" cy="4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dirty="0"/>
              <a:t>РИТОРИЧНІ </a:t>
            </a:r>
          </a:p>
          <a:p>
            <a:pPr algn="ctr">
              <a:lnSpc>
                <a:spcPct val="80000"/>
              </a:lnSpc>
            </a:pPr>
            <a:r>
              <a:rPr lang="uk-UA" sz="1600" dirty="0"/>
              <a:t>ЗВЕРТАННЯ</a:t>
            </a:r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5E65A341-C880-46F3-9CCC-A33A0D50975E}"/>
              </a:ext>
            </a:extLst>
          </p:cNvPr>
          <p:cNvSpPr/>
          <p:nvPr/>
        </p:nvSpPr>
        <p:spPr>
          <a:xfrm rot="5400000">
            <a:off x="2196023" y="2497663"/>
            <a:ext cx="1065976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Інтонація</a:t>
            </a:r>
            <a:endParaRPr lang="uk-UA" sz="1600" dirty="0">
              <a:solidFill>
                <a:schemeClr val="accent2"/>
              </a:solidFill>
            </a:endParaRPr>
          </a:p>
        </p:txBody>
      </p:sp>
      <p:sp>
        <p:nvSpPr>
          <p:cNvPr id="97" name="Прямокутник 96">
            <a:extLst>
              <a:ext uri="{FF2B5EF4-FFF2-40B4-BE49-F238E27FC236}">
                <a16:creationId xmlns:a16="http://schemas.microsoft.com/office/drawing/2014/main" id="{C6CF9D1E-7996-4D1D-A6F5-47FF6469FCDF}"/>
              </a:ext>
            </a:extLst>
          </p:cNvPr>
          <p:cNvSpPr/>
          <p:nvPr/>
        </p:nvSpPr>
        <p:spPr>
          <a:xfrm>
            <a:off x="5349013" y="3612848"/>
            <a:ext cx="644486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Вірш</a:t>
            </a:r>
            <a:endParaRPr lang="uk-UA" sz="1600" dirty="0">
              <a:solidFill>
                <a:schemeClr val="accent2"/>
              </a:solidFill>
            </a:endParaRPr>
          </a:p>
        </p:txBody>
      </p:sp>
      <p:sp>
        <p:nvSpPr>
          <p:cNvPr id="98" name="Прямокутник 97">
            <a:extLst>
              <a:ext uri="{FF2B5EF4-FFF2-40B4-BE49-F238E27FC236}">
                <a16:creationId xmlns:a16="http://schemas.microsoft.com/office/drawing/2014/main" id="{07CD7F31-0946-4A98-A28B-99743375334E}"/>
              </a:ext>
            </a:extLst>
          </p:cNvPr>
          <p:cNvSpPr/>
          <p:nvPr/>
        </p:nvSpPr>
        <p:spPr>
          <a:xfrm rot="1800000">
            <a:off x="580523" y="4288861"/>
            <a:ext cx="739305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1"/>
                </a:solidFill>
              </a:rPr>
              <a:t>Лапки</a:t>
            </a:r>
            <a:endParaRPr lang="uk-UA" sz="1600" dirty="0">
              <a:solidFill>
                <a:schemeClr val="accent1"/>
              </a:solidFill>
            </a:endParaRPr>
          </a:p>
        </p:txBody>
      </p:sp>
      <p:sp>
        <p:nvSpPr>
          <p:cNvPr id="99" name="Прямокутник 98">
            <a:extLst>
              <a:ext uri="{FF2B5EF4-FFF2-40B4-BE49-F238E27FC236}">
                <a16:creationId xmlns:a16="http://schemas.microsoft.com/office/drawing/2014/main" id="{59B2E6B5-97B7-4710-AFE6-2E12BD03E7DD}"/>
              </a:ext>
            </a:extLst>
          </p:cNvPr>
          <p:cNvSpPr/>
          <p:nvPr/>
        </p:nvSpPr>
        <p:spPr>
          <a:xfrm>
            <a:off x="1338891" y="3570182"/>
            <a:ext cx="848069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Підмет</a:t>
            </a:r>
            <a:endParaRPr lang="uk-UA" sz="1600" dirty="0">
              <a:solidFill>
                <a:schemeClr val="accent2"/>
              </a:solidFill>
            </a:endParaRPr>
          </a:p>
        </p:txBody>
      </p:sp>
      <p:sp>
        <p:nvSpPr>
          <p:cNvPr id="100" name="Прямокутник 99">
            <a:extLst>
              <a:ext uri="{FF2B5EF4-FFF2-40B4-BE49-F238E27FC236}">
                <a16:creationId xmlns:a16="http://schemas.microsoft.com/office/drawing/2014/main" id="{D7F4DD86-A28C-4DD1-8C9D-1D1400E78783}"/>
              </a:ext>
            </a:extLst>
          </p:cNvPr>
          <p:cNvSpPr/>
          <p:nvPr/>
        </p:nvSpPr>
        <p:spPr>
          <a:xfrm>
            <a:off x="4966034" y="2176966"/>
            <a:ext cx="626080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dirty="0">
                <a:solidFill>
                  <a:schemeClr val="accent2"/>
                </a:solidFill>
              </a:rPr>
              <a:t>Вірш</a:t>
            </a:r>
          </a:p>
        </p:txBody>
      </p:sp>
      <p:sp>
        <p:nvSpPr>
          <p:cNvPr id="101" name="Прямокутник 100">
            <a:extLst>
              <a:ext uri="{FF2B5EF4-FFF2-40B4-BE49-F238E27FC236}">
                <a16:creationId xmlns:a16="http://schemas.microsoft.com/office/drawing/2014/main" id="{AD224773-37A8-4697-8454-23F0646E3900}"/>
              </a:ext>
            </a:extLst>
          </p:cNvPr>
          <p:cNvSpPr/>
          <p:nvPr/>
        </p:nvSpPr>
        <p:spPr>
          <a:xfrm>
            <a:off x="9831493" y="5249970"/>
            <a:ext cx="1599834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dirty="0">
                <a:solidFill>
                  <a:schemeClr val="accent2"/>
                </a:solidFill>
              </a:rPr>
              <a:t>ТЕМП ВИМОВИ</a:t>
            </a:r>
          </a:p>
        </p:txBody>
      </p:sp>
      <p:sp>
        <p:nvSpPr>
          <p:cNvPr id="102" name="Прямокутник 101">
            <a:extLst>
              <a:ext uri="{FF2B5EF4-FFF2-40B4-BE49-F238E27FC236}">
                <a16:creationId xmlns:a16="http://schemas.microsoft.com/office/drawing/2014/main" id="{FDF903E7-C4AD-481A-8CEA-A0BEA6605768}"/>
              </a:ext>
            </a:extLst>
          </p:cNvPr>
          <p:cNvSpPr/>
          <p:nvPr/>
        </p:nvSpPr>
        <p:spPr>
          <a:xfrm rot="16200000">
            <a:off x="8244869" y="2234080"/>
            <a:ext cx="1128014" cy="412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solidFill>
                  <a:schemeClr val="accent2"/>
                </a:solidFill>
              </a:rPr>
              <a:t>Драма</a:t>
            </a:r>
            <a:endParaRPr lang="uk-UA" sz="2400" dirty="0">
              <a:solidFill>
                <a:schemeClr val="accent2"/>
              </a:solidFill>
            </a:endParaRPr>
          </a:p>
        </p:txBody>
      </p:sp>
      <p:sp>
        <p:nvSpPr>
          <p:cNvPr id="103" name="Прямокутник 102">
            <a:extLst>
              <a:ext uri="{FF2B5EF4-FFF2-40B4-BE49-F238E27FC236}">
                <a16:creationId xmlns:a16="http://schemas.microsoft.com/office/drawing/2014/main" id="{AF22EC67-8808-4434-8DD0-B7B1CB8C5F76}"/>
              </a:ext>
            </a:extLst>
          </p:cNvPr>
          <p:cNvSpPr/>
          <p:nvPr/>
        </p:nvSpPr>
        <p:spPr>
          <a:xfrm>
            <a:off x="6038096" y="2718477"/>
            <a:ext cx="739305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/>
              <a:t>Лапки</a:t>
            </a:r>
            <a:endParaRPr lang="uk-UA" sz="1600" dirty="0"/>
          </a:p>
        </p:txBody>
      </p:sp>
      <p:sp>
        <p:nvSpPr>
          <p:cNvPr id="104" name="Прямокутник 103">
            <a:extLst>
              <a:ext uri="{FF2B5EF4-FFF2-40B4-BE49-F238E27FC236}">
                <a16:creationId xmlns:a16="http://schemas.microsoft.com/office/drawing/2014/main" id="{8B104075-15AE-4CF0-A441-29B3B526641F}"/>
              </a:ext>
            </a:extLst>
          </p:cNvPr>
          <p:cNvSpPr/>
          <p:nvPr/>
        </p:nvSpPr>
        <p:spPr>
          <a:xfrm>
            <a:off x="7503949" y="4052210"/>
            <a:ext cx="115767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dirty="0">
                <a:solidFill>
                  <a:schemeClr val="accent1"/>
                </a:solidFill>
              </a:rPr>
              <a:t>ПРЯМА МОВА     </a:t>
            </a:r>
          </a:p>
        </p:txBody>
      </p:sp>
      <p:sp>
        <p:nvSpPr>
          <p:cNvPr id="105" name="Прямокутник 104">
            <a:extLst>
              <a:ext uri="{FF2B5EF4-FFF2-40B4-BE49-F238E27FC236}">
                <a16:creationId xmlns:a16="http://schemas.microsoft.com/office/drawing/2014/main" id="{44371D16-B608-431B-A2A2-85AC8837E6B8}"/>
              </a:ext>
            </a:extLst>
          </p:cNvPr>
          <p:cNvSpPr/>
          <p:nvPr/>
        </p:nvSpPr>
        <p:spPr>
          <a:xfrm rot="18900000">
            <a:off x="3079442" y="4250011"/>
            <a:ext cx="1073203" cy="512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Розділові</a:t>
            </a:r>
          </a:p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знаки</a:t>
            </a:r>
          </a:p>
        </p:txBody>
      </p:sp>
      <p:sp>
        <p:nvSpPr>
          <p:cNvPr id="106" name="Прямокутник 105">
            <a:extLst>
              <a:ext uri="{FF2B5EF4-FFF2-40B4-BE49-F238E27FC236}">
                <a16:creationId xmlns:a16="http://schemas.microsoft.com/office/drawing/2014/main" id="{EF0196DC-560D-440D-B51E-106AE287E366}"/>
              </a:ext>
            </a:extLst>
          </p:cNvPr>
          <p:cNvSpPr/>
          <p:nvPr/>
        </p:nvSpPr>
        <p:spPr>
          <a:xfrm rot="16200000">
            <a:off x="78248" y="3038840"/>
            <a:ext cx="1589795" cy="30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chemeClr val="accent2"/>
                </a:solidFill>
              </a:rPr>
              <a:t>Застарілі слова</a:t>
            </a:r>
          </a:p>
        </p:txBody>
      </p:sp>
    </p:spTree>
    <p:extLst>
      <p:ext uri="{BB962C8B-B14F-4D97-AF65-F5344CB8AC3E}">
        <p14:creationId xmlns:p14="http://schemas.microsoft.com/office/powerpoint/2010/main" val="384717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кутник 51">
            <a:extLst>
              <a:ext uri="{FF2B5EF4-FFF2-40B4-BE49-F238E27FC236}">
                <a16:creationId xmlns:a16="http://schemas.microsoft.com/office/drawing/2014/main" id="{EB0BF0E3-8381-43EB-B45B-760B6015411B}"/>
              </a:ext>
            </a:extLst>
          </p:cNvPr>
          <p:cNvSpPr/>
          <p:nvPr/>
        </p:nvSpPr>
        <p:spPr>
          <a:xfrm>
            <a:off x="0" y="5050319"/>
            <a:ext cx="12192000" cy="1807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Group 54">
            <a:extLst>
              <a:ext uri="{FF2B5EF4-FFF2-40B4-BE49-F238E27FC236}">
                <a16:creationId xmlns:a16="http://schemas.microsoft.com/office/drawing/2014/main" id="{F661EC99-E52D-49B7-B687-F8596CF08A91}"/>
              </a:ext>
            </a:extLst>
          </p:cNvPr>
          <p:cNvGrpSpPr/>
          <p:nvPr/>
        </p:nvGrpSpPr>
        <p:grpSpPr>
          <a:xfrm>
            <a:off x="0" y="516661"/>
            <a:ext cx="12192000" cy="548464"/>
            <a:chOff x="0" y="740181"/>
            <a:chExt cx="12192000" cy="548464"/>
          </a:xfrm>
        </p:grpSpPr>
        <p:sp>
          <p:nvSpPr>
            <p:cNvPr id="15" name="Rounded Rectangle 55">
              <a:extLst>
                <a:ext uri="{FF2B5EF4-FFF2-40B4-BE49-F238E27FC236}">
                  <a16:creationId xmlns:a16="http://schemas.microsoft.com/office/drawing/2014/main" id="{82BA3C3E-4E92-4B57-B174-F24AF6AE2F78}"/>
                </a:ext>
              </a:extLst>
            </p:cNvPr>
            <p:cNvSpPr/>
            <p:nvPr/>
          </p:nvSpPr>
          <p:spPr>
            <a:xfrm>
              <a:off x="1128713" y="740181"/>
              <a:ext cx="9934575" cy="5484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2800" b="1" dirty="0">
                  <a:solidFill>
                    <a:schemeClr val="accent1"/>
                  </a:solidFill>
                </a:rPr>
                <a:t>Хмаринка слів. Результати</a:t>
              </a:r>
              <a:endParaRPr lang="uk-UA" sz="2800" dirty="0"/>
            </a:p>
          </p:txBody>
        </p:sp>
        <p:cxnSp>
          <p:nvCxnSpPr>
            <p:cNvPr id="16" name="Straight Connector 56">
              <a:extLst>
                <a:ext uri="{FF2B5EF4-FFF2-40B4-BE49-F238E27FC236}">
                  <a16:creationId xmlns:a16="http://schemas.microsoft.com/office/drawing/2014/main" id="{AAF8898C-388F-41F5-AA44-0DE030D32984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57">
              <a:extLst>
                <a:ext uri="{FF2B5EF4-FFF2-40B4-BE49-F238E27FC236}">
                  <a16:creationId xmlns:a16="http://schemas.microsoft.com/office/drawing/2014/main" id="{6BE53830-CB57-445F-8045-6374027A1E1C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18E837A-7994-4FBB-8157-EA9AA5E75357}"/>
              </a:ext>
            </a:extLst>
          </p:cNvPr>
          <p:cNvSpPr/>
          <p:nvPr/>
        </p:nvSpPr>
        <p:spPr>
          <a:xfrm>
            <a:off x="2135440" y="2544995"/>
            <a:ext cx="7766485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800" b="1" dirty="0"/>
              <a:t>Просте ускладнене речення — це речення, яке…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761A830-D665-4167-809B-E96BED50288D}"/>
              </a:ext>
            </a:extLst>
          </p:cNvPr>
          <p:cNvSpPr/>
          <p:nvPr/>
        </p:nvSpPr>
        <p:spPr>
          <a:xfrm>
            <a:off x="4559142" y="1460017"/>
            <a:ext cx="1465466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Абстрактні терміни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2D1A0B2-7BE5-49CD-9EC9-A214AE04F415}"/>
              </a:ext>
            </a:extLst>
          </p:cNvPr>
          <p:cNvSpPr/>
          <p:nvPr/>
        </p:nvSpPr>
        <p:spPr>
          <a:xfrm>
            <a:off x="1735310" y="1656194"/>
            <a:ext cx="1615442" cy="762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/>
              <a:t>Відокремлені </a:t>
            </a:r>
          </a:p>
          <a:p>
            <a:pPr algn="ctr">
              <a:lnSpc>
                <a:spcPct val="80000"/>
              </a:lnSpc>
            </a:pPr>
            <a:r>
              <a:rPr lang="uk-UA" b="1" dirty="0"/>
              <a:t>члени </a:t>
            </a:r>
          </a:p>
          <a:p>
            <a:pPr algn="ctr">
              <a:lnSpc>
                <a:spcPct val="80000"/>
              </a:lnSpc>
            </a:pPr>
            <a:r>
              <a:rPr lang="uk-UA" b="1" dirty="0"/>
              <a:t>речення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86B9EF3-D2C6-4AF8-8B1D-88F14BF18DAA}"/>
              </a:ext>
            </a:extLst>
          </p:cNvPr>
          <p:cNvSpPr/>
          <p:nvPr/>
        </p:nvSpPr>
        <p:spPr>
          <a:xfrm>
            <a:off x="9067730" y="2261937"/>
            <a:ext cx="510075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Вірш</a:t>
            </a:r>
            <a:endParaRPr lang="uk-UA" sz="12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B54E922-601F-46F6-B0B5-19FAC83B1FC3}"/>
              </a:ext>
            </a:extLst>
          </p:cNvPr>
          <p:cNvSpPr/>
          <p:nvPr/>
        </p:nvSpPr>
        <p:spPr>
          <a:xfrm>
            <a:off x="7120809" y="2979482"/>
            <a:ext cx="1681871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dirty="0"/>
              <a:t>Вставні слова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E999E1D-9DD9-4CE1-A55F-DB4AA4F79454}"/>
              </a:ext>
            </a:extLst>
          </p:cNvPr>
          <p:cNvSpPr/>
          <p:nvPr/>
        </p:nvSpPr>
        <p:spPr>
          <a:xfrm rot="2700000">
            <a:off x="4590829" y="3294269"/>
            <a:ext cx="1274260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2">
                    <a:alpha val="58000"/>
                  </a:schemeClr>
                </a:solidFill>
              </a:rPr>
              <a:t>ДВІ ГРАМАТИЧНІ</a:t>
            </a:r>
          </a:p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2">
                    <a:alpha val="58000"/>
                  </a:schemeClr>
                </a:solidFill>
              </a:rPr>
              <a:t> КОНСТРУКЦІЇ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5C6289C-32A3-4D85-8466-38AB27BA4C51}"/>
              </a:ext>
            </a:extLst>
          </p:cNvPr>
          <p:cNvSpPr/>
          <p:nvPr/>
        </p:nvSpPr>
        <p:spPr>
          <a:xfrm>
            <a:off x="3573131" y="2053349"/>
            <a:ext cx="1399678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dirty="0"/>
              <a:t>Двокрапка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F2BDF37-95B8-4F44-8B2A-4D73981AF8CC}"/>
              </a:ext>
            </a:extLst>
          </p:cNvPr>
          <p:cNvSpPr/>
          <p:nvPr/>
        </p:nvSpPr>
        <p:spPr>
          <a:xfrm rot="2700000">
            <a:off x="9278535" y="3098730"/>
            <a:ext cx="620683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/>
                </a:solidFill>
              </a:rPr>
              <a:t>Діалог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449DDB0-E99A-43AE-8EB6-9B6E128DD250}"/>
              </a:ext>
            </a:extLst>
          </p:cNvPr>
          <p:cNvSpPr/>
          <p:nvPr/>
        </p:nvSpPr>
        <p:spPr>
          <a:xfrm rot="16200000">
            <a:off x="4813714" y="2222055"/>
            <a:ext cx="631904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Драма</a:t>
            </a:r>
            <a:endParaRPr lang="uk-UA" sz="12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3872591-1C61-4DDB-87D7-40F285EDDFF0}"/>
              </a:ext>
            </a:extLst>
          </p:cNvPr>
          <p:cNvSpPr/>
          <p:nvPr/>
        </p:nvSpPr>
        <p:spPr>
          <a:xfrm>
            <a:off x="5085994" y="4060391"/>
            <a:ext cx="1176924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Другорядні </a:t>
            </a:r>
          </a:p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члени речення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8939A2E-32CB-4BA5-9541-77D34D6796B1}"/>
              </a:ext>
            </a:extLst>
          </p:cNvPr>
          <p:cNvSpPr/>
          <p:nvPr/>
        </p:nvSpPr>
        <p:spPr>
          <a:xfrm>
            <a:off x="6556220" y="1465686"/>
            <a:ext cx="631455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/>
              <a:t>Дужки</a:t>
            </a:r>
            <a:endParaRPr lang="uk-UA" sz="1200" dirty="0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4F7B4E18-AA46-40DC-8BBF-E11809854274}"/>
              </a:ext>
            </a:extLst>
          </p:cNvPr>
          <p:cNvSpPr/>
          <p:nvPr/>
        </p:nvSpPr>
        <p:spPr>
          <a:xfrm rot="5400000">
            <a:off x="3637725" y="3074206"/>
            <a:ext cx="596124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Жести</a:t>
            </a:r>
            <a:endParaRPr lang="uk-UA" sz="12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FF49B143-FD06-4A00-AF8E-F81722A8C04F}"/>
              </a:ext>
            </a:extLst>
          </p:cNvPr>
          <p:cNvSpPr/>
          <p:nvPr/>
        </p:nvSpPr>
        <p:spPr>
          <a:xfrm rot="2700000">
            <a:off x="8912928" y="1873450"/>
            <a:ext cx="1495281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2">
                    <a:alpha val="58000"/>
                  </a:schemeClr>
                </a:solidFill>
              </a:rPr>
              <a:t>ЗАПОЗИЧЕНІ СЛОВА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B8F54B5C-E90C-4BDA-B23A-A927B4CFAB41}"/>
              </a:ext>
            </a:extLst>
          </p:cNvPr>
          <p:cNvSpPr/>
          <p:nvPr/>
        </p:nvSpPr>
        <p:spPr>
          <a:xfrm rot="2700000">
            <a:off x="5996316" y="1855936"/>
            <a:ext cx="1186543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Застарілі слова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15C4DF71-8326-4D56-8B4A-A1D81D45DD90}"/>
              </a:ext>
            </a:extLst>
          </p:cNvPr>
          <p:cNvSpPr/>
          <p:nvPr/>
        </p:nvSpPr>
        <p:spPr>
          <a:xfrm>
            <a:off x="5470463" y="4452783"/>
            <a:ext cx="1386020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2">
                    <a:alpha val="58000"/>
                  </a:schemeClr>
                </a:solidFill>
              </a:rPr>
              <a:t> ЗНАК ЗАПИТАННЯ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AC52E799-F023-47C0-B09A-3DFF7260B1DC}"/>
              </a:ext>
            </a:extLst>
          </p:cNvPr>
          <p:cNvSpPr/>
          <p:nvPr/>
        </p:nvSpPr>
        <p:spPr>
          <a:xfrm>
            <a:off x="8924656" y="3516572"/>
            <a:ext cx="872355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/>
              <a:t>Звертання</a:t>
            </a:r>
            <a:endParaRPr lang="uk-UA" sz="1200" dirty="0"/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DA90F4A6-EEF4-49FA-BC7D-E680F78FB7A8}"/>
              </a:ext>
            </a:extLst>
          </p:cNvPr>
          <p:cNvSpPr/>
          <p:nvPr/>
        </p:nvSpPr>
        <p:spPr>
          <a:xfrm rot="5400000">
            <a:off x="7649364" y="1639897"/>
            <a:ext cx="811761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Інтонація</a:t>
            </a:r>
            <a:endParaRPr lang="uk-UA" sz="12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FBC291EA-2C8A-46FD-8243-517FAF0FB3EA}"/>
              </a:ext>
            </a:extLst>
          </p:cNvPr>
          <p:cNvSpPr/>
          <p:nvPr/>
        </p:nvSpPr>
        <p:spPr>
          <a:xfrm>
            <a:off x="4396167" y="2386923"/>
            <a:ext cx="536749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/>
              <a:t>Кома</a:t>
            </a:r>
            <a:endParaRPr lang="uk-UA" sz="1200" dirty="0"/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42921C50-4183-43AF-BF9E-715646175B24}"/>
              </a:ext>
            </a:extLst>
          </p:cNvPr>
          <p:cNvSpPr/>
          <p:nvPr/>
        </p:nvSpPr>
        <p:spPr>
          <a:xfrm rot="18900000">
            <a:off x="8297817" y="3274818"/>
            <a:ext cx="878767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dirty="0">
                <a:solidFill>
                  <a:schemeClr val="accent2">
                    <a:alpha val="58000"/>
                  </a:schemeClr>
                </a:solidFill>
              </a:rPr>
              <a:t>Лапки</a:t>
            </a:r>
            <a:endParaRPr lang="uk-UA" sz="20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A0354D2F-0DA2-4816-A500-5352B66DAFDB}"/>
              </a:ext>
            </a:extLst>
          </p:cNvPr>
          <p:cNvSpPr/>
          <p:nvPr/>
        </p:nvSpPr>
        <p:spPr>
          <a:xfrm rot="18900000">
            <a:off x="7013920" y="1652526"/>
            <a:ext cx="1023870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Оголошення</a:t>
            </a:r>
            <a:endParaRPr lang="uk-UA" sz="12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7344ED7F-2188-4062-B792-3087E63C4655}"/>
              </a:ext>
            </a:extLst>
          </p:cNvPr>
          <p:cNvSpPr/>
          <p:nvPr/>
        </p:nvSpPr>
        <p:spPr>
          <a:xfrm>
            <a:off x="5453944" y="3298984"/>
            <a:ext cx="1488421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dirty="0"/>
              <a:t>ОДНА ГРАМАТИЧНА</a:t>
            </a:r>
          </a:p>
          <a:p>
            <a:pPr algn="ctr">
              <a:lnSpc>
                <a:spcPct val="80000"/>
              </a:lnSpc>
            </a:pPr>
            <a:r>
              <a:rPr lang="uk-UA" sz="1200" dirty="0"/>
              <a:t> КОНСТРУКЦІЯ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E7E3D03F-B4C5-4BD1-A3ED-34620C0CB64A}"/>
              </a:ext>
            </a:extLst>
          </p:cNvPr>
          <p:cNvSpPr/>
          <p:nvPr/>
        </p:nvSpPr>
        <p:spPr>
          <a:xfrm>
            <a:off x="1881851" y="3320813"/>
            <a:ext cx="1346522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/>
              <a:t>Однорідні члени </a:t>
            </a:r>
          </a:p>
          <a:p>
            <a:pPr algn="ctr">
              <a:lnSpc>
                <a:spcPct val="80000"/>
              </a:lnSpc>
            </a:pPr>
            <a:r>
              <a:rPr lang="uk-UA" sz="1200" b="1" dirty="0"/>
              <a:t>речення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B44F46B0-7800-4D43-89F9-2A5E7835140D}"/>
              </a:ext>
            </a:extLst>
          </p:cNvPr>
          <p:cNvSpPr/>
          <p:nvPr/>
        </p:nvSpPr>
        <p:spPr>
          <a:xfrm>
            <a:off x="4238469" y="1726821"/>
            <a:ext cx="653961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/>
              <a:t>Підмет</a:t>
            </a:r>
            <a:endParaRPr lang="uk-UA" sz="1200" dirty="0"/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A0EBC9FB-4A09-43CE-942F-F1B4C06DD29B}"/>
              </a:ext>
            </a:extLst>
          </p:cNvPr>
          <p:cNvSpPr/>
          <p:nvPr/>
        </p:nvSpPr>
        <p:spPr>
          <a:xfrm>
            <a:off x="8177789" y="1283828"/>
            <a:ext cx="896271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dirty="0"/>
              <a:t>ПРИСУДОК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238F16A9-B09D-4630-AA44-DF014A2E5470}"/>
              </a:ext>
            </a:extLst>
          </p:cNvPr>
          <p:cNvSpPr/>
          <p:nvPr/>
        </p:nvSpPr>
        <p:spPr>
          <a:xfrm rot="16200000">
            <a:off x="3850186" y="3658972"/>
            <a:ext cx="1773819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Причинно-наслідковий </a:t>
            </a:r>
          </a:p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зв'язок</a:t>
            </a: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C8F71AF4-7B83-4E86-AC4A-009D5162D9F9}"/>
              </a:ext>
            </a:extLst>
          </p:cNvPr>
          <p:cNvSpPr/>
          <p:nvPr/>
        </p:nvSpPr>
        <p:spPr>
          <a:xfrm rot="5400000">
            <a:off x="2777277" y="3288961"/>
            <a:ext cx="12753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dirty="0">
                <a:solidFill>
                  <a:schemeClr val="accent2">
                    <a:alpha val="58000"/>
                  </a:schemeClr>
                </a:solidFill>
              </a:rPr>
              <a:t>ПРЯМА МОВА     </a:t>
            </a: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0CB3BC36-4896-4A52-9E7F-799A01B2F926}"/>
              </a:ext>
            </a:extLst>
          </p:cNvPr>
          <p:cNvSpPr/>
          <p:nvPr/>
        </p:nvSpPr>
        <p:spPr>
          <a:xfrm>
            <a:off x="1913547" y="4081471"/>
            <a:ext cx="1656351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Прямий порядок слів </a:t>
            </a:r>
          </a:p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у реченні     </a:t>
            </a: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60F6967C-6BC9-4971-8DCA-404B5B2A3AA4}"/>
              </a:ext>
            </a:extLst>
          </p:cNvPr>
          <p:cNvSpPr/>
          <p:nvPr/>
        </p:nvSpPr>
        <p:spPr>
          <a:xfrm rot="18900000">
            <a:off x="5348800" y="2001705"/>
            <a:ext cx="972959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2">
                    <a:alpha val="58000"/>
                  </a:schemeClr>
                </a:solidFill>
              </a:rPr>
              <a:t>РИТОРИЧНІ </a:t>
            </a:r>
          </a:p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2">
                    <a:alpha val="58000"/>
                  </a:schemeClr>
                </a:solidFill>
              </a:rPr>
              <a:t>ЗВЕРТАННЯ</a:t>
            </a:r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A7FDE601-50BD-4B3C-9550-1B3C136C8275}"/>
              </a:ext>
            </a:extLst>
          </p:cNvPr>
          <p:cNvSpPr/>
          <p:nvPr/>
        </p:nvSpPr>
        <p:spPr>
          <a:xfrm rot="18900000">
            <a:off x="3638514" y="1494373"/>
            <a:ext cx="1238929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Розділові знаки</a:t>
            </a:r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34D854FF-BA45-4192-A385-B9ED0A428AC3}"/>
              </a:ext>
            </a:extLst>
          </p:cNvPr>
          <p:cNvSpPr/>
          <p:nvPr/>
        </p:nvSpPr>
        <p:spPr>
          <a:xfrm>
            <a:off x="7061827" y="2170111"/>
            <a:ext cx="1127808" cy="441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dirty="0">
                <a:solidFill>
                  <a:schemeClr val="accent2">
                    <a:alpha val="58000"/>
                  </a:schemeClr>
                </a:solidFill>
              </a:rPr>
              <a:t>Спонукальні</a:t>
            </a:r>
          </a:p>
          <a:p>
            <a:pPr algn="ctr">
              <a:lnSpc>
                <a:spcPct val="80000"/>
              </a:lnSpc>
            </a:pPr>
            <a:r>
              <a:rPr lang="uk-UA" sz="1400" dirty="0">
                <a:solidFill>
                  <a:schemeClr val="accent2">
                    <a:alpha val="58000"/>
                  </a:schemeClr>
                </a:solidFill>
              </a:rPr>
              <a:t>речення</a:t>
            </a: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C8535D95-FD18-4EA5-ADCA-911BF32FD2B5}"/>
              </a:ext>
            </a:extLst>
          </p:cNvPr>
          <p:cNvSpPr/>
          <p:nvPr/>
        </p:nvSpPr>
        <p:spPr>
          <a:xfrm>
            <a:off x="3073759" y="1290533"/>
            <a:ext cx="1197764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2">
                    <a:alpha val="58000"/>
                  </a:schemeClr>
                </a:solidFill>
              </a:rPr>
              <a:t>ТЕМП ВИМОВИ</a:t>
            </a: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1759F5D-9F68-4203-9D52-73160DD38AF9}"/>
              </a:ext>
            </a:extLst>
          </p:cNvPr>
          <p:cNvSpPr/>
          <p:nvPr/>
        </p:nvSpPr>
        <p:spPr>
          <a:xfrm>
            <a:off x="3600578" y="4116883"/>
            <a:ext cx="519694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/>
              <a:t>ТИРЕ</a:t>
            </a:r>
          </a:p>
        </p:txBody>
      </p:sp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CFD61D69-E040-4A2E-B7CF-1D2AE86145E9}"/>
              </a:ext>
            </a:extLst>
          </p:cNvPr>
          <p:cNvSpPr/>
          <p:nvPr/>
        </p:nvSpPr>
        <p:spPr>
          <a:xfrm rot="16200000">
            <a:off x="6303818" y="3368134"/>
            <a:ext cx="1339149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Фактографічність</a:t>
            </a:r>
            <a:endParaRPr lang="uk-UA" sz="12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41A0D02D-F21F-4C3F-9F14-E435B938BCF4}"/>
              </a:ext>
            </a:extLst>
          </p:cNvPr>
          <p:cNvSpPr/>
          <p:nvPr/>
        </p:nvSpPr>
        <p:spPr>
          <a:xfrm>
            <a:off x="8613873" y="3807460"/>
            <a:ext cx="1958998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Характеристика предмета </a:t>
            </a:r>
          </a:p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з різних боків</a:t>
            </a:r>
            <a:endParaRPr lang="uk-UA" b="1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34C68E78-0A5E-44D7-96D6-FA9586E3575C}"/>
              </a:ext>
            </a:extLst>
          </p:cNvPr>
          <p:cNvSpPr/>
          <p:nvPr/>
        </p:nvSpPr>
        <p:spPr>
          <a:xfrm>
            <a:off x="8482125" y="1968847"/>
            <a:ext cx="1003993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2">
                    <a:alpha val="58000"/>
                  </a:schemeClr>
                </a:solidFill>
              </a:rPr>
              <a:t>Оголошення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FCC3C833-B465-4AE7-91D2-04532AA7818A}"/>
              </a:ext>
            </a:extLst>
          </p:cNvPr>
          <p:cNvSpPr/>
          <p:nvPr/>
        </p:nvSpPr>
        <p:spPr>
          <a:xfrm>
            <a:off x="6534331" y="4134256"/>
            <a:ext cx="1238929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/>
              <a:t>Розділові знаки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F03B8EB5-6CF5-4CB4-AFF6-E83E3FBC40D8}"/>
              </a:ext>
            </a:extLst>
          </p:cNvPr>
          <p:cNvSpPr/>
          <p:nvPr/>
        </p:nvSpPr>
        <p:spPr>
          <a:xfrm rot="5400000">
            <a:off x="9589782" y="2903046"/>
            <a:ext cx="1229312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dirty="0">
                <a:solidFill>
                  <a:schemeClr val="accent2">
                    <a:alpha val="58000"/>
                  </a:schemeClr>
                </a:solidFill>
              </a:rPr>
              <a:t>Інтонація</a:t>
            </a:r>
            <a:endParaRPr lang="uk-UA" sz="20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81B5CA4E-CEE3-476C-B092-424958F7D3FF}"/>
              </a:ext>
            </a:extLst>
          </p:cNvPr>
          <p:cNvSpPr/>
          <p:nvPr/>
        </p:nvSpPr>
        <p:spPr>
          <a:xfrm>
            <a:off x="7818156" y="3981651"/>
            <a:ext cx="972959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2">
                    <a:alpha val="58000"/>
                  </a:schemeClr>
                </a:solidFill>
              </a:rPr>
              <a:t>РИТОРИЧНІ </a:t>
            </a:r>
          </a:p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2">
                    <a:alpha val="58000"/>
                  </a:schemeClr>
                </a:solidFill>
              </a:rPr>
              <a:t>ЗВЕРТАННЯ</a:t>
            </a:r>
          </a:p>
        </p:txBody>
      </p:sp>
      <p:sp>
        <p:nvSpPr>
          <p:cNvPr id="47" name="Прямокутник 46">
            <a:extLst>
              <a:ext uri="{FF2B5EF4-FFF2-40B4-BE49-F238E27FC236}">
                <a16:creationId xmlns:a16="http://schemas.microsoft.com/office/drawing/2014/main" id="{4BE05270-44EC-4247-B12C-79967F7EE41A}"/>
              </a:ext>
            </a:extLst>
          </p:cNvPr>
          <p:cNvSpPr/>
          <p:nvPr/>
        </p:nvSpPr>
        <p:spPr>
          <a:xfrm rot="5400000">
            <a:off x="2969600" y="2122336"/>
            <a:ext cx="811761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Інтонація</a:t>
            </a:r>
            <a:endParaRPr lang="uk-UA" sz="12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5A1AE949-3670-4406-A287-5288387DDC60}"/>
              </a:ext>
            </a:extLst>
          </p:cNvPr>
          <p:cNvSpPr/>
          <p:nvPr/>
        </p:nvSpPr>
        <p:spPr>
          <a:xfrm>
            <a:off x="5530749" y="3032027"/>
            <a:ext cx="510075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Вірш</a:t>
            </a:r>
            <a:endParaRPr lang="uk-UA" sz="12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id="{F6455960-EA83-4442-A050-B28DAA7892FB}"/>
              </a:ext>
            </a:extLst>
          </p:cNvPr>
          <p:cNvSpPr/>
          <p:nvPr/>
        </p:nvSpPr>
        <p:spPr>
          <a:xfrm rot="1800000">
            <a:off x="1619128" y="3584427"/>
            <a:ext cx="598241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Лапки</a:t>
            </a:r>
            <a:endParaRPr lang="uk-UA" sz="12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AD10DDD9-B5B1-4289-B72F-413D8DAA7440}"/>
              </a:ext>
            </a:extLst>
          </p:cNvPr>
          <p:cNvSpPr/>
          <p:nvPr/>
        </p:nvSpPr>
        <p:spPr>
          <a:xfrm>
            <a:off x="2257074" y="2997075"/>
            <a:ext cx="653961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Підмет</a:t>
            </a:r>
            <a:endParaRPr lang="uk-UA" sz="12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51" name="Прямокутник 50">
            <a:extLst>
              <a:ext uri="{FF2B5EF4-FFF2-40B4-BE49-F238E27FC236}">
                <a16:creationId xmlns:a16="http://schemas.microsoft.com/office/drawing/2014/main" id="{0C522476-EA0E-44A0-94DC-F480528FBF72}"/>
              </a:ext>
            </a:extLst>
          </p:cNvPr>
          <p:cNvSpPr/>
          <p:nvPr/>
        </p:nvSpPr>
        <p:spPr>
          <a:xfrm>
            <a:off x="5216686" y="1855743"/>
            <a:ext cx="495649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2">
                    <a:alpha val="58000"/>
                  </a:schemeClr>
                </a:solidFill>
              </a:rPr>
              <a:t>Вірш</a:t>
            </a:r>
          </a:p>
        </p:txBody>
      </p:sp>
      <p:sp>
        <p:nvSpPr>
          <p:cNvPr id="53" name="Прямокутник 52">
            <a:extLst>
              <a:ext uri="{FF2B5EF4-FFF2-40B4-BE49-F238E27FC236}">
                <a16:creationId xmlns:a16="http://schemas.microsoft.com/office/drawing/2014/main" id="{E1F35452-CECD-4420-8509-6EFAF7E03E7C}"/>
              </a:ext>
            </a:extLst>
          </p:cNvPr>
          <p:cNvSpPr/>
          <p:nvPr/>
        </p:nvSpPr>
        <p:spPr>
          <a:xfrm>
            <a:off x="9250299" y="4373168"/>
            <a:ext cx="1197764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2">
                    <a:alpha val="58000"/>
                  </a:schemeClr>
                </a:solidFill>
              </a:rPr>
              <a:t>ТЕМП ВИМОВИ</a:t>
            </a:r>
          </a:p>
        </p:txBody>
      </p: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B3FE9957-DA9B-47FA-854F-CBE61E4579C4}"/>
              </a:ext>
            </a:extLst>
          </p:cNvPr>
          <p:cNvSpPr/>
          <p:nvPr/>
        </p:nvSpPr>
        <p:spPr>
          <a:xfrm rot="16200000">
            <a:off x="7912506" y="1907328"/>
            <a:ext cx="887287" cy="328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>
                <a:solidFill>
                  <a:schemeClr val="accent2">
                    <a:alpha val="58000"/>
                  </a:schemeClr>
                </a:solidFill>
              </a:rPr>
              <a:t>Драма</a:t>
            </a:r>
            <a:endParaRPr lang="uk-UA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55" name="Прямокутник 54">
            <a:extLst>
              <a:ext uri="{FF2B5EF4-FFF2-40B4-BE49-F238E27FC236}">
                <a16:creationId xmlns:a16="http://schemas.microsoft.com/office/drawing/2014/main" id="{B986F31C-B574-471B-844C-3108FF03484F}"/>
              </a:ext>
            </a:extLst>
          </p:cNvPr>
          <p:cNvSpPr/>
          <p:nvPr/>
        </p:nvSpPr>
        <p:spPr>
          <a:xfrm>
            <a:off x="6090010" y="2299352"/>
            <a:ext cx="598241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Лапки</a:t>
            </a:r>
            <a:endParaRPr lang="uk-UA" sz="1200" dirty="0">
              <a:solidFill>
                <a:schemeClr val="accent2">
                  <a:alpha val="58000"/>
                </a:schemeClr>
              </a:solidFill>
            </a:endParaRPr>
          </a:p>
        </p:txBody>
      </p:sp>
      <p:sp>
        <p:nvSpPr>
          <p:cNvPr id="56" name="Прямокутник 55">
            <a:extLst>
              <a:ext uri="{FF2B5EF4-FFF2-40B4-BE49-F238E27FC236}">
                <a16:creationId xmlns:a16="http://schemas.microsoft.com/office/drawing/2014/main" id="{4AFF88B8-84E6-4B03-B44D-BE86CD816298}"/>
              </a:ext>
            </a:extLst>
          </p:cNvPr>
          <p:cNvSpPr/>
          <p:nvPr/>
        </p:nvSpPr>
        <p:spPr>
          <a:xfrm>
            <a:off x="7287142" y="3391955"/>
            <a:ext cx="948371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dirty="0">
                <a:solidFill>
                  <a:schemeClr val="accent2">
                    <a:alpha val="58000"/>
                  </a:schemeClr>
                </a:solidFill>
              </a:rPr>
              <a:t>ПРЯМА МОВА     </a:t>
            </a:r>
          </a:p>
        </p:txBody>
      </p:sp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id="{B27A3906-10DC-4DDB-8B91-262C355D49CE}"/>
              </a:ext>
            </a:extLst>
          </p:cNvPr>
          <p:cNvSpPr/>
          <p:nvPr/>
        </p:nvSpPr>
        <p:spPr>
          <a:xfrm rot="18900000">
            <a:off x="3692672" y="3568216"/>
            <a:ext cx="818942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Розділові</a:t>
            </a:r>
          </a:p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знаки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26ECBC99-6F90-4C83-B67F-28B989BDAE49}"/>
              </a:ext>
            </a:extLst>
          </p:cNvPr>
          <p:cNvSpPr/>
          <p:nvPr/>
        </p:nvSpPr>
        <p:spPr>
          <a:xfrm>
            <a:off x="363504" y="4627049"/>
            <a:ext cx="11280627" cy="1991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uk-UA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Просте ускладнене речення </a:t>
            </a:r>
            <a:r>
              <a:rPr lang="uk-UA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uk-UA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це речення, яке…</a:t>
            </a:r>
            <a:endParaRPr lang="uk-UA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має лише одну граматичну основу (підмет + присудок / тільки підмет / тільки присудок);</a:t>
            </a:r>
            <a:endParaRPr lang="uk-UA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ускладняється такими компонентами: однорідні члени речення, звертання, вставні та вставлені слова й конструкції, відокремлені члени речення;</a:t>
            </a:r>
            <a:endParaRPr lang="uk-UA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+mj-lt"/>
                <a:ea typeface="Calibri" panose="020F0502020204030204" pitchFamily="34" charset="0"/>
              </a:rPr>
              <a:t>може мати додаткові розділові знаки, що вказують на ускладнену структуру (кома, тире, двокрапка, дужки).</a:t>
            </a:r>
            <a:endParaRPr lang="uk-UA" dirty="0">
              <a:latin typeface="+mj-lt"/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8091028E-8673-4A90-9E38-DD980EDC0A7B}"/>
              </a:ext>
            </a:extLst>
          </p:cNvPr>
          <p:cNvSpPr/>
          <p:nvPr/>
        </p:nvSpPr>
        <p:spPr>
          <a:xfrm rot="16200000">
            <a:off x="1261869" y="2565672"/>
            <a:ext cx="1186543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2">
                    <a:alpha val="58000"/>
                  </a:schemeClr>
                </a:solidFill>
              </a:rPr>
              <a:t>Застарілі слова</a:t>
            </a:r>
          </a:p>
        </p:txBody>
      </p:sp>
    </p:spTree>
    <p:extLst>
      <p:ext uri="{BB962C8B-B14F-4D97-AF65-F5344CB8AC3E}">
        <p14:creationId xmlns:p14="http://schemas.microsoft.com/office/powerpoint/2010/main" val="128186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AAF799B-74DA-47AD-B29A-682630CC1695}"/>
              </a:ext>
            </a:extLst>
          </p:cNvPr>
          <p:cNvSpPr/>
          <p:nvPr/>
        </p:nvSpPr>
        <p:spPr>
          <a:xfrm>
            <a:off x="0" y="0"/>
            <a:ext cx="12192000" cy="6036816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6B27AB-10F9-4F4B-870E-F8F2D70EB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8222" r="12604" b="83226"/>
          <a:stretch/>
        </p:blipFill>
        <p:spPr>
          <a:xfrm>
            <a:off x="259080" y="121641"/>
            <a:ext cx="8609074" cy="125444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83B2310-54DB-4D34-B5D3-1333CA675B3E}"/>
              </a:ext>
            </a:extLst>
          </p:cNvPr>
          <p:cNvSpPr/>
          <p:nvPr/>
        </p:nvSpPr>
        <p:spPr>
          <a:xfrm>
            <a:off x="259080" y="1376083"/>
            <a:ext cx="11673840" cy="4647426"/>
          </a:xfrm>
          <a:prstGeom prst="rect">
            <a:avLst/>
          </a:prstGeom>
          <a:solidFill>
            <a:srgbClr val="F1F3F2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В суботу, 28 квітня, за 20 кілометрів від Херсона нам вдалося стати свідками дивовижного видовища. Щорічна традиція спалювання рослинного і тваринного світу продовжується. На жаль, поспілкуватися з тими, хто плекає ці традиції, не вдалося. Та </a:t>
            </a:r>
            <a:r>
              <a:rPr lang="en-JM" sz="1600" dirty="0" err="1">
                <a:latin typeface="+mj-lt"/>
              </a:rPr>
              <a:t>Ukra</a:t>
            </a:r>
            <a:r>
              <a:rPr lang="uk-UA" sz="1600" dirty="0">
                <a:latin typeface="+mj-lt"/>
              </a:rPr>
              <a:t>ї</a:t>
            </a:r>
            <a:r>
              <a:rPr lang="en-JM" sz="1600" dirty="0" err="1">
                <a:latin typeface="+mj-lt"/>
              </a:rPr>
              <a:t>ner</a:t>
            </a:r>
            <a:r>
              <a:rPr lang="en-JM" sz="1600" dirty="0">
                <a:latin typeface="+mj-lt"/>
              </a:rPr>
              <a:t> </a:t>
            </a:r>
            <a:r>
              <a:rPr lang="uk-UA" sz="1600" dirty="0">
                <a:latin typeface="+mj-lt"/>
              </a:rPr>
              <a:t>відзняв для вас, як виглядає очерет до підпалу. На фото сірі чаплі гніздяться і висиджують своє майбутнє покоління.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+mj-lt"/>
              </a:rPr>
              <a:t>На </a:t>
            </a:r>
            <a:r>
              <a:rPr lang="uk-UA" sz="1600" dirty="0">
                <a:latin typeface="+mj-lt"/>
              </a:rPr>
              <a:t>наступних фото місцеві фермери або браконьєри (що, на жаль, дуже часто одне і те ж саме) продовжують місцеві традиції і спалюють не лише, як їм здається, нікому не потрібний сухий очерет, а також: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– все живе, що в цьому очереті вже встигло вирости;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– руйнують верхній шар ґрунту, він стає непридатним для рослинності і надовго заростає бур'яном;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– знищують домівки зайців, їжаків, лисиць, а часто спалюють їхнє потомство заживо;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– знищують усіх комах та птахів, що живуть у очереті;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– зупиняють процес торфоутворення на дні боліт, саме через це потім гниють водойми.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Цей список можна ще продовжувати. Після себе тимчасові володарі цієї землі залишають пустки і знищену екосистему, оскільки ця земля їм надана лише для того, аби висмоктувати з неї усі можливі надра усіма можливими методами і не нести за це жодної відповідальності.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Україна, 2018-й рік. «Земля є основним національним багатством, що перебуває під особливою охороною держави» — стаття 14 Конституції. Контраст міст і сіл неймовірний. В містах вже проходять мітинги за цирки без тварин і проти хутра, у цей час в селах просто заживо спалюють рослинність, диких тварин і знищують таку цінну українську землю.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86924EE-4CBE-4699-8B06-5784E990CE9D}"/>
              </a:ext>
            </a:extLst>
          </p:cNvPr>
          <p:cNvSpPr/>
          <p:nvPr/>
        </p:nvSpPr>
        <p:spPr>
          <a:xfrm>
            <a:off x="259080" y="1376083"/>
            <a:ext cx="11673840" cy="4647426"/>
          </a:xfrm>
          <a:prstGeom prst="rect">
            <a:avLst/>
          </a:prstGeom>
          <a:solidFill>
            <a:srgbClr val="F1F3F2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1600" dirty="0">
                <a:highlight>
                  <a:srgbClr val="FFFF00"/>
                </a:highlight>
                <a:latin typeface="+mj-lt"/>
              </a:rPr>
              <a:t>В суботу, 28 квітня, за 20 кілометрів від Херсона нам вдалося стати свідками дивовижного видовища. </a:t>
            </a:r>
            <a:r>
              <a:rPr lang="uk-UA" sz="1600" dirty="0">
                <a:latin typeface="+mj-lt"/>
              </a:rPr>
              <a:t>Щорічна традиція спалювання рослинного і тваринного світу продовжується. </a:t>
            </a:r>
            <a:r>
              <a:rPr lang="uk-UA" sz="1600" dirty="0">
                <a:highlight>
                  <a:srgbClr val="FFFF00"/>
                </a:highlight>
                <a:latin typeface="+mj-lt"/>
              </a:rPr>
              <a:t>На жаль, поспілкуватися з тими</a:t>
            </a:r>
            <a:r>
              <a:rPr lang="uk-UA" sz="1600" dirty="0">
                <a:latin typeface="+mj-lt"/>
              </a:rPr>
              <a:t>, хто плекає ці традиції, </a:t>
            </a:r>
            <a:r>
              <a:rPr lang="uk-UA" sz="1600" dirty="0">
                <a:highlight>
                  <a:srgbClr val="FFFF00"/>
                </a:highlight>
                <a:latin typeface="+mj-lt"/>
              </a:rPr>
              <a:t>не вдалося. </a:t>
            </a:r>
            <a:r>
              <a:rPr lang="uk-UA" sz="1600" dirty="0">
                <a:latin typeface="+mj-lt"/>
              </a:rPr>
              <a:t>Та </a:t>
            </a:r>
            <a:r>
              <a:rPr lang="en-JM" sz="1600" dirty="0" err="1">
                <a:latin typeface="+mj-lt"/>
              </a:rPr>
              <a:t>Ukra</a:t>
            </a:r>
            <a:r>
              <a:rPr lang="uk-UA" sz="1600" dirty="0">
                <a:latin typeface="+mj-lt"/>
              </a:rPr>
              <a:t>ї</a:t>
            </a:r>
            <a:r>
              <a:rPr lang="en-JM" sz="1600" dirty="0" err="1">
                <a:latin typeface="+mj-lt"/>
              </a:rPr>
              <a:t>ner</a:t>
            </a:r>
            <a:r>
              <a:rPr lang="en-JM" sz="1600" dirty="0">
                <a:latin typeface="+mj-lt"/>
              </a:rPr>
              <a:t> </a:t>
            </a:r>
            <a:r>
              <a:rPr lang="uk-UA" sz="1600" dirty="0">
                <a:latin typeface="+mj-lt"/>
              </a:rPr>
              <a:t>відзняв для вас, як виглядає очерет до підпалу. </a:t>
            </a:r>
            <a:r>
              <a:rPr lang="uk-UA" sz="1600" dirty="0">
                <a:highlight>
                  <a:srgbClr val="FFFF00"/>
                </a:highlight>
                <a:latin typeface="+mj-lt"/>
              </a:rPr>
              <a:t>На фото сірі чаплі гніздяться і висиджують своє майбутнє покоління.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highlight>
                  <a:srgbClr val="FFFF00"/>
                </a:highlight>
                <a:latin typeface="+mj-lt"/>
              </a:rPr>
              <a:t>На </a:t>
            </a:r>
            <a:r>
              <a:rPr lang="uk-UA" sz="1600" dirty="0">
                <a:highlight>
                  <a:srgbClr val="FFFF00"/>
                </a:highlight>
                <a:latin typeface="+mj-lt"/>
              </a:rPr>
              <a:t>наступних фото місцеві фермери або браконьєри (що, на жаль, дуже часто одне і те ж саме) продовжують місцеві традиції і спалюють не лише, як їм здається, нікому не потрібний сухий очерет, а також: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– все живе, що в цьому очереті вже встигло вирости;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– руйнують верхній шар ґрунту, </a:t>
            </a:r>
            <a:r>
              <a:rPr lang="uk-UA" sz="1600" dirty="0">
                <a:highlight>
                  <a:srgbClr val="FFFF00"/>
                </a:highlight>
                <a:latin typeface="+mj-lt"/>
              </a:rPr>
              <a:t>він стає непридатним для рослинності і надовго заростає бур'яном</a:t>
            </a:r>
            <a:r>
              <a:rPr lang="uk-UA" sz="1600" dirty="0">
                <a:latin typeface="+mj-lt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– </a:t>
            </a:r>
            <a:r>
              <a:rPr lang="uk-UA" sz="1600" dirty="0">
                <a:highlight>
                  <a:srgbClr val="FFFF00"/>
                </a:highlight>
                <a:latin typeface="+mj-lt"/>
              </a:rPr>
              <a:t>знищують домівки зайців, їжаків, лисиць, а часто спалюють їхнє потомство заживо</a:t>
            </a:r>
            <a:r>
              <a:rPr lang="uk-UA" sz="1600" dirty="0">
                <a:latin typeface="+mj-lt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– знищують усіх комах та птахів, що живуть у очереті;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– зупиняють процес торфоутворення на дні боліт, саме через це потім гниють водойми.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Цей список можна ще продовжувати. </a:t>
            </a:r>
            <a:r>
              <a:rPr lang="uk-UA" sz="1600" dirty="0">
                <a:highlight>
                  <a:srgbClr val="FFFF00"/>
                </a:highlight>
                <a:latin typeface="+mj-lt"/>
              </a:rPr>
              <a:t>Після себе тимчасові володарі цієї землі залишають пустки і знищену екосистему</a:t>
            </a:r>
            <a:r>
              <a:rPr lang="uk-UA" sz="1600" dirty="0">
                <a:latin typeface="+mj-lt"/>
              </a:rPr>
              <a:t>, оскільки ця земля їм надана лише для того, аби висмоктувати з неї усі можливі надра усіма можливими методами і не нести за це жодної відповідальності.</a:t>
            </a:r>
          </a:p>
          <a:p>
            <a:pPr algn="just">
              <a:spcBef>
                <a:spcPts val="600"/>
              </a:spcBef>
            </a:pPr>
            <a:r>
              <a:rPr lang="uk-UA" sz="1600" dirty="0">
                <a:latin typeface="+mj-lt"/>
              </a:rPr>
              <a:t>Україна, 2018-й рік. «Земля є основним національним багатством, що перебуває під особливою охороною держави» — стаття 14 Конституції. </a:t>
            </a:r>
            <a:r>
              <a:rPr lang="uk-UA" sz="1600" dirty="0">
                <a:highlight>
                  <a:srgbClr val="FFFF00"/>
                </a:highlight>
                <a:latin typeface="+mj-lt"/>
              </a:rPr>
              <a:t>Контраст міст і сіл неймовірний. У містах вже проходять мітинги за цирки без тварин і проти хутра, у цей час в селах просто заживо спалюють рослинність, диких тварин і знищують таку цінну українську землю</a:t>
            </a:r>
            <a:r>
              <a:rPr lang="uk-UA" sz="1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808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F5BC-B62D-41B4-8171-AEB485210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75" y="275510"/>
            <a:ext cx="5157663" cy="512108"/>
          </a:xfrm>
          <a:prstGeom prst="rect">
            <a:avLst/>
          </a:prstGeom>
        </p:spPr>
      </p:pic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873C193F-7682-40E9-B27E-528FB6BF9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55129"/>
              </p:ext>
            </p:extLst>
          </p:nvPr>
        </p:nvGraphicFramePr>
        <p:xfrm>
          <a:off x="300243" y="787618"/>
          <a:ext cx="11699915" cy="5261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237">
                  <a:extLst>
                    <a:ext uri="{9D8B030D-6E8A-4147-A177-3AD203B41FA5}">
                      <a16:colId xmlns:a16="http://schemas.microsoft.com/office/drawing/2014/main" val="3280865501"/>
                    </a:ext>
                  </a:extLst>
                </a:gridCol>
                <a:gridCol w="5619678">
                  <a:extLst>
                    <a:ext uri="{9D8B030D-6E8A-4147-A177-3AD203B41FA5}">
                      <a16:colId xmlns:a16="http://schemas.microsoft.com/office/drawing/2014/main" val="3966756527"/>
                    </a:ext>
                  </a:extLst>
                </a:gridCol>
              </a:tblGrid>
              <a:tr h="384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Речення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Правило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775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 суботу, 28 квітня, за 20 кілометрів від Херсона нам вдалося стати свідками дивовижного видовища.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720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Просте речення, ускладнене відокремленою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уточнювальною обставиною.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72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775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жаль, поспілкуватися з тими не вдалося.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720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Частина складного речення, просте, ускладнене вставним слововм</a:t>
                      </a:r>
                    </a:p>
                  </a:txBody>
                  <a:tcPr marL="144000" marR="68580" marT="72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052555"/>
                  </a:ext>
                </a:extLst>
              </a:tr>
              <a:tr h="775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 фото сірі чаплі гніздяться і висиджують своє майбутнє покоління.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720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Просте речення, ускладнене однорідними присудками.</a:t>
                      </a:r>
                    </a:p>
                  </a:txBody>
                  <a:tcPr marL="144000" marR="68580" marT="72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  <a:tr h="11817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наступних фото місцеві фермери або браконьєри (що, на жаль, дуже часто одне й те саме) продовжують місцеві традиції  і спалюють не лише (як їм здається) нікому не потрібний сухий очерет, а й...</a:t>
                      </a:r>
                    </a:p>
                  </a:txBody>
                  <a:tcPr marL="144000" marR="68580" marT="720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 (частина складного), ускладнене вставленою конструкцією, однорідними присудками та додатками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72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37624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Він стає непридатним для рослинності і надовго заростає бур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яном</a:t>
                      </a:r>
                    </a:p>
                  </a:txBody>
                  <a:tcPr marL="144000" marR="68580" marT="720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 (частина складного), 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ускладнене однорідними присудками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72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9885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Знищують домівки зайців, їжаків, лисиць, а часто спалюють їхнє потомство заживо</a:t>
                      </a:r>
                    </a:p>
                  </a:txBody>
                  <a:tcPr marL="144000" marR="68580" marT="720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 (частина складного), ускладнене однорідними означеннями та присудками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72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0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DFF8946-4A72-4FC2-BED9-EF9133A5605D}"/>
              </a:ext>
            </a:extLst>
          </p:cNvPr>
          <p:cNvSpPr/>
          <p:nvPr/>
        </p:nvSpPr>
        <p:spPr>
          <a:xfrm>
            <a:off x="0" y="0"/>
            <a:ext cx="12192000" cy="6036816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4259FA-8C6B-42E5-A36E-84330BA2C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31" y="130270"/>
            <a:ext cx="9427629" cy="1381828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F1CE1A2-1948-4604-87B3-83AA7A042798}"/>
              </a:ext>
            </a:extLst>
          </p:cNvPr>
          <p:cNvSpPr/>
          <p:nvPr/>
        </p:nvSpPr>
        <p:spPr>
          <a:xfrm>
            <a:off x="685800" y="1559257"/>
            <a:ext cx="10728960" cy="4385816"/>
          </a:xfrm>
          <a:prstGeom prst="rect">
            <a:avLst/>
          </a:prstGeom>
          <a:solidFill>
            <a:srgbClr val="F1F3F2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Не відкладай на потім! Ідеального моменту не існує.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Якщо хочеш щось робити — починай зараз.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Можна все життя відкладати на потім, сподіваючись, що потім буде менше справ і більше вільного часу. Але це так не працює, на жаль.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З часом справ буде тільки більшати!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Недавно до мене дійшло, що вперше зі своїм ортодонтом я почала спілкуватись 2 роки назад! 2 роки, Карле.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2 роки я </a:t>
            </a:r>
            <a:r>
              <a:rPr lang="uk-UA" dirty="0" err="1">
                <a:latin typeface="+mj-lt"/>
              </a:rPr>
              <a:t>переносила</a:t>
            </a:r>
            <a:r>
              <a:rPr lang="uk-UA" dirty="0">
                <a:latin typeface="+mj-lt"/>
              </a:rPr>
              <a:t>, відкладала, не знаходила час. А якби знайшла — уже, може, і знімала б свої </a:t>
            </a:r>
            <a:r>
              <a:rPr lang="uk-UA" dirty="0" err="1">
                <a:latin typeface="+mj-lt"/>
              </a:rPr>
              <a:t>брекети</a:t>
            </a:r>
            <a:r>
              <a:rPr lang="uk-UA" dirty="0">
                <a:latin typeface="+mj-lt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А так в мене все ще попереду.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Раніше почнеш — раніше закінчиш.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Хочеш подорожувати — шукай способи уже зараз. Хочеш знайти нову роботу — почни змінювати своє життя якомога скоріше. Давно мрієш почати вивчати якусь мову — </a:t>
            </a:r>
            <a:r>
              <a:rPr lang="uk-UA" dirty="0" err="1">
                <a:latin typeface="+mj-lt"/>
              </a:rPr>
              <a:t>погугли</a:t>
            </a:r>
            <a:r>
              <a:rPr lang="uk-UA" dirty="0">
                <a:latin typeface="+mj-lt"/>
              </a:rPr>
              <a:t> курси уже сьогодні ввечері.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Діліться: що давно відкладаєте і не можете почати? І чому так, як думаєте?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F0718D0-783B-4AF5-B8FF-CE49ACEADCE5}"/>
              </a:ext>
            </a:extLst>
          </p:cNvPr>
          <p:cNvSpPr/>
          <p:nvPr/>
        </p:nvSpPr>
        <p:spPr>
          <a:xfrm>
            <a:off x="685800" y="1565776"/>
            <a:ext cx="10728960" cy="4385816"/>
          </a:xfrm>
          <a:prstGeom prst="rect">
            <a:avLst/>
          </a:prstGeom>
          <a:solidFill>
            <a:srgbClr val="F1F3F2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Не відкладай на потім! Ідеального моменту не існує.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Якщо хочеш щось робити — починай зараз.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highlight>
                  <a:srgbClr val="FFFF00"/>
                </a:highlight>
                <a:latin typeface="+mj-lt"/>
              </a:rPr>
              <a:t>Можна все життя відкладати на потім, сподіваючись</a:t>
            </a:r>
            <a:r>
              <a:rPr lang="uk-UA" dirty="0">
                <a:latin typeface="+mj-lt"/>
              </a:rPr>
              <a:t>, що </a:t>
            </a:r>
            <a:r>
              <a:rPr lang="uk-UA" dirty="0">
                <a:highlight>
                  <a:srgbClr val="F1F3F2"/>
                </a:highlight>
                <a:latin typeface="+mj-lt"/>
              </a:rPr>
              <a:t>потім буде менше справ і більше вільного часу</a:t>
            </a:r>
            <a:r>
              <a:rPr lang="uk-UA" dirty="0">
                <a:latin typeface="+mj-lt"/>
              </a:rPr>
              <a:t>. </a:t>
            </a:r>
            <a:r>
              <a:rPr lang="uk-UA" dirty="0">
                <a:highlight>
                  <a:srgbClr val="FFFF00"/>
                </a:highlight>
                <a:latin typeface="+mj-lt"/>
              </a:rPr>
              <a:t>Але це так не працює, на жаль.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З часом справ буде тільки більшати!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Недавно до мене дійшло, що вперше зі своїм ортодонтом я почала спілкуватись 2 роки назад! </a:t>
            </a:r>
            <a:r>
              <a:rPr lang="uk-UA" dirty="0">
                <a:highlight>
                  <a:srgbClr val="FFFF00"/>
                </a:highlight>
                <a:latin typeface="+mj-lt"/>
              </a:rPr>
              <a:t>2 роки, Карле.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highlight>
                  <a:srgbClr val="FFFF00"/>
                </a:highlight>
                <a:latin typeface="+mj-lt"/>
              </a:rPr>
              <a:t>2 роки я </a:t>
            </a:r>
            <a:r>
              <a:rPr lang="uk-UA" dirty="0" err="1">
                <a:highlight>
                  <a:srgbClr val="FFFF00"/>
                </a:highlight>
                <a:latin typeface="+mj-lt"/>
              </a:rPr>
              <a:t>переносила</a:t>
            </a:r>
            <a:r>
              <a:rPr lang="uk-UA" dirty="0">
                <a:highlight>
                  <a:srgbClr val="FFFF00"/>
                </a:highlight>
                <a:latin typeface="+mj-lt"/>
              </a:rPr>
              <a:t>, відкладала, не знаходила час.</a:t>
            </a:r>
            <a:r>
              <a:rPr lang="uk-UA" dirty="0">
                <a:latin typeface="+mj-lt"/>
              </a:rPr>
              <a:t> А якби знайшла — </a:t>
            </a:r>
            <a:r>
              <a:rPr lang="uk-UA" dirty="0">
                <a:highlight>
                  <a:srgbClr val="FFFF00"/>
                </a:highlight>
                <a:latin typeface="+mj-lt"/>
              </a:rPr>
              <a:t>уже, може, і знімала б свої </a:t>
            </a:r>
            <a:r>
              <a:rPr lang="uk-UA" dirty="0" err="1">
                <a:highlight>
                  <a:srgbClr val="FFFF00"/>
                </a:highlight>
                <a:latin typeface="+mj-lt"/>
              </a:rPr>
              <a:t>брекети</a:t>
            </a:r>
            <a:r>
              <a:rPr lang="uk-UA" dirty="0">
                <a:latin typeface="+mj-lt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А так в мене все ще попереду.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Раніше почнеш — раніше закінчиш.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Хочеш подорожувати — шукай способи уже зараз. Хочеш знайти нову роботу — почни змінювати своє життя якомога скоріше. Давно мрієш почати вивчати якусь мову — </a:t>
            </a:r>
            <a:r>
              <a:rPr lang="uk-UA" dirty="0" err="1">
                <a:latin typeface="+mj-lt"/>
              </a:rPr>
              <a:t>погугли</a:t>
            </a:r>
            <a:r>
              <a:rPr lang="uk-UA" dirty="0">
                <a:latin typeface="+mj-lt"/>
              </a:rPr>
              <a:t> курси уже сьогодні ввечері.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latin typeface="+mj-lt"/>
              </a:rPr>
              <a:t>Діліться: </a:t>
            </a:r>
            <a:r>
              <a:rPr lang="uk-UA" dirty="0">
                <a:highlight>
                  <a:srgbClr val="FFFF00"/>
                </a:highlight>
                <a:latin typeface="+mj-lt"/>
              </a:rPr>
              <a:t>що давно відкладаєте і не можете почати</a:t>
            </a:r>
            <a:r>
              <a:rPr lang="uk-UA" dirty="0">
                <a:latin typeface="+mj-lt"/>
              </a:rPr>
              <a:t>? І чому так, як думаєте?</a:t>
            </a:r>
          </a:p>
        </p:txBody>
      </p:sp>
    </p:spTree>
    <p:extLst>
      <p:ext uri="{BB962C8B-B14F-4D97-AF65-F5344CB8AC3E}">
        <p14:creationId xmlns:p14="http://schemas.microsoft.com/office/powerpoint/2010/main" val="2099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160AF-5205-414B-B562-D0E2D0DCA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28" y="390598"/>
            <a:ext cx="5157663" cy="512108"/>
          </a:xfrm>
          <a:prstGeom prst="rect">
            <a:avLst/>
          </a:prstGeom>
        </p:spPr>
      </p:pic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AE66467A-A176-4791-9634-0556CB839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2849"/>
              </p:ext>
            </p:extLst>
          </p:nvPr>
        </p:nvGraphicFramePr>
        <p:xfrm>
          <a:off x="374573" y="1109618"/>
          <a:ext cx="11308441" cy="4322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3264">
                  <a:extLst>
                    <a:ext uri="{9D8B030D-6E8A-4147-A177-3AD203B41FA5}">
                      <a16:colId xmlns:a16="http://schemas.microsoft.com/office/drawing/2014/main" val="3280865501"/>
                    </a:ext>
                  </a:extLst>
                </a:gridCol>
                <a:gridCol w="5575177">
                  <a:extLst>
                    <a:ext uri="{9D8B030D-6E8A-4147-A177-3AD203B41FA5}">
                      <a16:colId xmlns:a16="http://schemas.microsoft.com/office/drawing/2014/main" val="3966756527"/>
                    </a:ext>
                  </a:extLst>
                </a:gridCol>
              </a:tblGrid>
              <a:tr h="448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Речення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Правило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64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Можна все життя відкладати на потім, сподіваючись</a:t>
                      </a:r>
                    </a:p>
                  </a:txBody>
                  <a:tcPr marL="144000" marR="36000" marT="360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 (частина складного),  ускладнене відокремленою обставиною </a:t>
                      </a:r>
                    </a:p>
                  </a:txBody>
                  <a:tcPr marL="144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645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Але це так не працює, на жаль. 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Просте речення, ускладнене вставним словом.</a:t>
                      </a:r>
                    </a:p>
                  </a:txBody>
                  <a:tcPr marL="144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29082"/>
                  </a:ext>
                </a:extLst>
              </a:tr>
              <a:tr h="64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2 роки, Карле.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Просте речення, ускладнене звертанням.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  <a:tr h="64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noProof="0" dirty="0">
                          <a:solidFill>
                            <a:schemeClr val="tx1"/>
                          </a:solidFill>
                          <a:effectLst/>
                        </a:rPr>
                        <a:t>2 роки я </a:t>
                      </a:r>
                      <a:r>
                        <a:rPr lang="uk-UA" sz="2000" b="0" noProof="0" dirty="0" err="1">
                          <a:solidFill>
                            <a:schemeClr val="tx1"/>
                          </a:solidFill>
                          <a:effectLst/>
                        </a:rPr>
                        <a:t>переносила</a:t>
                      </a:r>
                      <a:r>
                        <a:rPr lang="uk-UA" sz="2000" b="0" noProof="0" dirty="0">
                          <a:solidFill>
                            <a:schemeClr val="tx1"/>
                          </a:solidFill>
                          <a:effectLst/>
                        </a:rPr>
                        <a:t>, відкладала, не знаходила час.</a:t>
                      </a:r>
                      <a:endParaRPr lang="uk-UA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noProof="0" dirty="0">
                          <a:solidFill>
                            <a:schemeClr val="tx1"/>
                          </a:solidFill>
                          <a:effectLst/>
                        </a:rPr>
                        <a:t>Просте речення, ускладнене однорідними присудками.</a:t>
                      </a:r>
                      <a:endParaRPr lang="uk-UA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64879"/>
                  </a:ext>
                </a:extLst>
              </a:tr>
              <a:tr h="64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Уже, може, і знімала б свої брекети</a:t>
                      </a:r>
                    </a:p>
                  </a:txBody>
                  <a:tcPr marL="144000" marR="36000" marT="360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 (частина складного), ускладнене вставним словом.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15325"/>
                  </a:ext>
                </a:extLst>
              </a:tr>
              <a:tr h="64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 давно відкладаєте і не можете почати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 (частина складного), ускладнене однорідними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присудками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4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383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1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B5E282F-E0C6-4777-B3FD-D6666429379D}"/>
              </a:ext>
            </a:extLst>
          </p:cNvPr>
          <p:cNvSpPr/>
          <p:nvPr/>
        </p:nvSpPr>
        <p:spPr>
          <a:xfrm>
            <a:off x="0" y="0"/>
            <a:ext cx="12192000" cy="6036816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827021-4A72-469B-A6E6-70152B538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" t="5950"/>
          <a:stretch/>
        </p:blipFill>
        <p:spPr>
          <a:xfrm>
            <a:off x="224790" y="236579"/>
            <a:ext cx="9656440" cy="1376113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2338005-0804-4D33-BB6B-C94B94B00FBA}"/>
              </a:ext>
            </a:extLst>
          </p:cNvPr>
          <p:cNvSpPr/>
          <p:nvPr/>
        </p:nvSpPr>
        <p:spPr>
          <a:xfrm>
            <a:off x="685800" y="1849271"/>
            <a:ext cx="10728960" cy="3862596"/>
          </a:xfrm>
          <a:prstGeom prst="rect">
            <a:avLst/>
          </a:prstGeom>
          <a:solidFill>
            <a:srgbClr val="F1F3F2"/>
          </a:solidFill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uk-UA" sz="2000" dirty="0">
                <a:latin typeface="+mj-lt"/>
              </a:rPr>
              <a:t>Мати друзів — це щастя! Людей, котрі підтримають і допоможуть у найскладніших ситуаціях. І перевіряються справжні друзі, до речі, і в моменти успіху, і періоди невдач. </a:t>
            </a:r>
          </a:p>
          <a:p>
            <a:pPr algn="just">
              <a:spcBef>
                <a:spcPts val="1800"/>
              </a:spcBef>
            </a:pPr>
            <a:r>
              <a:rPr lang="uk-UA" sz="2000" dirty="0"/>
              <a:t>Я не вмію обирати чи відсіювати людей, із якими а ля не варто зближуватися, хоча цього вчать на більшості різних лідерських курсах. Не дуже вмію жорстко дистанціюватися, хоча це теж рекомендують експерти з успіху. </a:t>
            </a:r>
          </a:p>
          <a:p>
            <a:pPr algn="just">
              <a:spcBef>
                <a:spcPts val="1800"/>
              </a:spcBef>
            </a:pPr>
            <a:r>
              <a:rPr lang="uk-UA" sz="2000" dirty="0">
                <a:latin typeface="+mj-lt"/>
              </a:rPr>
              <a:t>Насправді вже так склалося, і такою я є. Натомість життя віддячує справжніми і неймовірними друзями, чиї плечі відчуваю і просто зараз! </a:t>
            </a:r>
          </a:p>
          <a:p>
            <a:pPr algn="just">
              <a:spcBef>
                <a:spcPts val="1800"/>
              </a:spcBef>
            </a:pPr>
            <a:r>
              <a:rPr lang="uk-UA" sz="2000" dirty="0">
                <a:latin typeface="+mj-lt"/>
              </a:rPr>
              <a:t>А все, що бутафорне і було прикрите якимись ефемерними цілями, все відпаде. Так буває завжди!) Тому просто будьте щирими і відкритими і нічого не очікуйте від, здавалося б, надійних зараз людей. Час і життя все розставлять по своїх місцях</a:t>
            </a:r>
            <a:r>
              <a:rPr lang="uk-UA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</a:rPr>
              <a:t>❤</a:t>
            </a:r>
            <a:r>
              <a:rPr lang="uk-UA" sz="2000" dirty="0">
                <a:latin typeface="+mj-lt"/>
              </a:rPr>
              <a:t> Просто будьте собою.</a:t>
            </a:r>
          </a:p>
        </p:txBody>
      </p:sp>
      <p:pic>
        <p:nvPicPr>
          <p:cNvPr id="7" name="Графіка 6" descr="Серце">
            <a:extLst>
              <a:ext uri="{FF2B5EF4-FFF2-40B4-BE49-F238E27FC236}">
                <a16:creationId xmlns:a16="http://schemas.microsoft.com/office/drawing/2014/main" id="{CF7BAE7F-6FE9-4DE7-B96A-622387DE2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9129" y="5562981"/>
            <a:ext cx="335280" cy="335280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FFEE2E5-5CB4-48EF-B502-6EAC2E3AF9E6}"/>
              </a:ext>
            </a:extLst>
          </p:cNvPr>
          <p:cNvSpPr/>
          <p:nvPr/>
        </p:nvSpPr>
        <p:spPr>
          <a:xfrm>
            <a:off x="685800" y="1849271"/>
            <a:ext cx="10728960" cy="3862596"/>
          </a:xfrm>
          <a:prstGeom prst="rect">
            <a:avLst/>
          </a:prstGeom>
          <a:solidFill>
            <a:srgbClr val="F1F3F2"/>
          </a:solidFill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uk-UA" sz="2000" dirty="0">
                <a:latin typeface="+mj-lt"/>
              </a:rPr>
              <a:t>Мати друзів — це щастя! Людей, котрі підтримають і допоможуть у найскладніших ситуаціях. </a:t>
            </a:r>
            <a:r>
              <a:rPr lang="uk-UA" sz="2000" dirty="0">
                <a:highlight>
                  <a:srgbClr val="FFFF00"/>
                </a:highlight>
                <a:latin typeface="+mj-lt"/>
              </a:rPr>
              <a:t>І перевіряються справжні друзі, до речі, і в моменти успіху, і періоди невдач.</a:t>
            </a:r>
            <a:r>
              <a:rPr lang="uk-UA" sz="2000" dirty="0">
                <a:latin typeface="+mj-lt"/>
              </a:rPr>
              <a:t> </a:t>
            </a:r>
          </a:p>
          <a:p>
            <a:pPr algn="just">
              <a:spcBef>
                <a:spcPts val="1800"/>
              </a:spcBef>
            </a:pPr>
            <a:r>
              <a:rPr lang="uk-UA" sz="2000" dirty="0">
                <a:latin typeface="+mj-lt"/>
              </a:rPr>
              <a:t>Я не вмію обирати чи відсіювати людей, із якими а ля не варто зближуватися, хоча цього вчать на більшості різних лідерських курсах. Не дуже вмію жорстко дистанціюватися, хоча це теж рекомендують експерти з успіху. </a:t>
            </a:r>
          </a:p>
          <a:p>
            <a:pPr algn="just">
              <a:spcBef>
                <a:spcPts val="1800"/>
              </a:spcBef>
            </a:pPr>
            <a:r>
              <a:rPr lang="uk-UA" sz="2000" dirty="0">
                <a:latin typeface="+mj-lt"/>
              </a:rPr>
              <a:t>Насправді вже так склалося, і такою я є. </a:t>
            </a:r>
            <a:r>
              <a:rPr lang="uk-UA" sz="2000" dirty="0">
                <a:highlight>
                  <a:srgbClr val="FFFF00"/>
                </a:highlight>
                <a:latin typeface="+mj-lt"/>
              </a:rPr>
              <a:t>Натомість життя віддячує справжніми і неймовірними друзями</a:t>
            </a:r>
            <a:r>
              <a:rPr lang="uk-UA" sz="2000" dirty="0">
                <a:latin typeface="+mj-lt"/>
              </a:rPr>
              <a:t>, чиї плечі відчуваю і просто зараз! </a:t>
            </a:r>
          </a:p>
          <a:p>
            <a:pPr algn="just">
              <a:spcBef>
                <a:spcPts val="1800"/>
              </a:spcBef>
            </a:pPr>
            <a:r>
              <a:rPr lang="uk-UA" sz="2000" dirty="0">
                <a:latin typeface="+mj-lt"/>
              </a:rPr>
              <a:t>А все, </a:t>
            </a:r>
            <a:r>
              <a:rPr lang="uk-UA" sz="2000" dirty="0">
                <a:highlight>
                  <a:srgbClr val="FFFF00"/>
                </a:highlight>
                <a:latin typeface="+mj-lt"/>
              </a:rPr>
              <a:t>що бутафорне і було прикрите якимись ефемерними цілями</a:t>
            </a:r>
            <a:r>
              <a:rPr lang="uk-UA" sz="2000" dirty="0">
                <a:latin typeface="+mj-lt"/>
              </a:rPr>
              <a:t>, все відпаде. Так буває завжди!) </a:t>
            </a:r>
            <a:r>
              <a:rPr lang="uk-UA" sz="2000" dirty="0">
                <a:highlight>
                  <a:srgbClr val="FFFF00"/>
                </a:highlight>
                <a:latin typeface="+mj-lt"/>
              </a:rPr>
              <a:t>Тому просто будьте щирими і відкритими і нічого не очікуйте від, здавалося б, надійних зараз людей.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>
                <a:highlight>
                  <a:srgbClr val="FFFF00"/>
                </a:highlight>
                <a:latin typeface="+mj-lt"/>
              </a:rPr>
              <a:t>Час і життя все розставлять по своїх місцях</a:t>
            </a:r>
            <a:r>
              <a:rPr lang="uk-UA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</a:rPr>
              <a:t>❤</a:t>
            </a:r>
            <a:r>
              <a:rPr lang="uk-UA" sz="2000" dirty="0">
                <a:latin typeface="+mj-lt"/>
              </a:rPr>
              <a:t> Просто будьте собою.</a:t>
            </a:r>
          </a:p>
        </p:txBody>
      </p:sp>
    </p:spTree>
    <p:extLst>
      <p:ext uri="{BB962C8B-B14F-4D97-AF65-F5344CB8AC3E}">
        <p14:creationId xmlns:p14="http://schemas.microsoft.com/office/powerpoint/2010/main" val="30291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72E55-38F6-4623-914A-39E6CE78E993}"/>
              </a:ext>
            </a:extLst>
          </p:cNvPr>
          <p:cNvSpPr txBox="1"/>
          <p:nvPr/>
        </p:nvSpPr>
        <p:spPr>
          <a:xfrm>
            <a:off x="594911" y="534165"/>
            <a:ext cx="5108294" cy="458952"/>
          </a:xfrm>
          <a:prstGeom prst="rect">
            <a:avLst/>
          </a:prstGeom>
          <a:solidFill>
            <a:schemeClr val="accent2">
              <a:alpha val="61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uk-UA" dirty="0"/>
              <a:t>Відповіді:</a:t>
            </a:r>
          </a:p>
        </p:txBody>
      </p:sp>
      <p:graphicFrame>
        <p:nvGraphicFramePr>
          <p:cNvPr id="3" name="Таблиця 4">
            <a:extLst>
              <a:ext uri="{FF2B5EF4-FFF2-40B4-BE49-F238E27FC236}">
                <a16:creationId xmlns:a16="http://schemas.microsoft.com/office/drawing/2014/main" id="{F972AAFC-9670-4005-81EA-72A34E829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15292"/>
              </p:ext>
            </p:extLst>
          </p:nvPr>
        </p:nvGraphicFramePr>
        <p:xfrm>
          <a:off x="594911" y="1109618"/>
          <a:ext cx="11139889" cy="4241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1089">
                  <a:extLst>
                    <a:ext uri="{9D8B030D-6E8A-4147-A177-3AD203B41FA5}">
                      <a16:colId xmlns:a16="http://schemas.microsoft.com/office/drawing/2014/main" val="3280865501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3966756527"/>
                    </a:ext>
                  </a:extLst>
                </a:gridCol>
              </a:tblGrid>
              <a:tr h="53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Речення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Правило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639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І перевіряються справжні друзі, до речі, і в моменти успіху, і періоди невдач.</a:t>
                      </a:r>
                      <a:endParaRPr lang="uk-UA" sz="20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Просте речення, ускладнене вставним словом і однорідними обставинами.</a:t>
                      </a:r>
                      <a:endParaRPr lang="uk-UA" sz="20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Натомість життя віддячує справжніми і неймовірними друзями.</a:t>
                      </a:r>
                    </a:p>
                  </a:txBody>
                  <a:tcPr marL="144000" marR="36000" marT="3600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 (частина складного), ускладнене однорідними означеннями </a:t>
                      </a:r>
                    </a:p>
                  </a:txBody>
                  <a:tcPr marL="144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8445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 бутафорне і було прикрите якимись ефемерними цілями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 речення (частина складного), ускладнене однорідними присудками</a:t>
                      </a:r>
                    </a:p>
                  </a:txBody>
                  <a:tcPr marL="144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72317"/>
                  </a:ext>
                </a:extLst>
              </a:tr>
              <a:tr h="941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Тому просто будьте щирими і відкритими і нічого не очікуйте від, здавалося б, надійних зараз людей.</a:t>
                      </a:r>
                      <a:endParaRPr lang="uk-UA" sz="20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Просте речення, ускладнене однорідними присудками і вставним словом.</a:t>
                      </a:r>
                      <a:endParaRPr lang="uk-UA" sz="20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  <a:tr h="818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Час і життя все розставлять по своїх місцях.</a:t>
                      </a:r>
                      <a:endParaRPr lang="uk-UA" sz="20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Просте речення, ускладнене однорідними підметами.</a:t>
                      </a:r>
                      <a:endParaRPr lang="uk-UA" sz="20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36000" marT="36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64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1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29979DB5BA940A29A126AB87B3C79" ma:contentTypeVersion="10" ma:contentTypeDescription="Create a new document." ma:contentTypeScope="" ma:versionID="a9c88326b45b6001da7e11a42a728890">
  <xsd:schema xmlns:xsd="http://www.w3.org/2001/XMLSchema" xmlns:xs="http://www.w3.org/2001/XMLSchema" xmlns:p="http://schemas.microsoft.com/office/2006/metadata/properties" xmlns:ns3="c649e162-83f8-47d6-9d08-ace3e6be2fd0" targetNamespace="http://schemas.microsoft.com/office/2006/metadata/properties" ma:root="true" ma:fieldsID="ac4463a5706d0ccbfa82eaecb124381c" ns3:_="">
    <xsd:import namespace="c649e162-83f8-47d6-9d08-ace3e6be2f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9e162-83f8-47d6-9d08-ace3e6be2f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FEAB58-71BF-444B-8C25-E5CA916BAD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E4A694-9893-477D-A3D9-BBEB448C1EA3}">
  <ds:schemaRefs>
    <ds:schemaRef ds:uri="http://purl.org/dc/elements/1.1/"/>
    <ds:schemaRef ds:uri="http://schemas.microsoft.com/office/2006/documentManagement/types"/>
    <ds:schemaRef ds:uri="http://purl.org/dc/dcmitype/"/>
    <ds:schemaRef ds:uri="c649e162-83f8-47d6-9d08-ace3e6be2fd0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3D0CF1-9844-462F-ABFB-C095AC433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49e162-83f8-47d6-9d08-ace3e6be2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3780</Words>
  <Application>Microsoft Office PowerPoint</Application>
  <PresentationFormat>Широкий екран</PresentationFormat>
  <Paragraphs>352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Anna Zvarych</cp:lastModifiedBy>
  <cp:revision>161</cp:revision>
  <dcterms:created xsi:type="dcterms:W3CDTF">2018-04-01T13:17:58Z</dcterms:created>
  <dcterms:modified xsi:type="dcterms:W3CDTF">2020-08-07T08:16:18Z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0x010100E6029979DB5BA940A29A126AB87B3C79</vt:lpwstr>
  </property>
</Properties>
</file>