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4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58" d="100"/>
          <a:sy n="58" d="100"/>
        </p:scale>
        <p:origin x="80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07.08.2020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kachevo.net/ua/news/view/575307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trek.rv.ua/news/skupyy_platyt_dvichi_abo_yak_cholovik_u_rivnomu_pozbuvsya_novenkoi_bmw_238345.htm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kurier.gov.ua/uk/news/najbilshomu-ajsbergu-v-sviti-vipovnilosya-2-roki-i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lianec.com/perfume/31524kaili-dzhenner-reklamue-kosmetiku-a-ii-zvinuvachuyut-v-plastici-foto.html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e.20minut.ua/Podii/poperedzhayut-shtrafuyut-ale-agitatori-vse-odno-porushuyut-viborche-za-10904194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zib.com.ua/ua/138445-batkam_ta_vchitelyam_zaboronili_layati_i_biti_ditey_.html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sn.ua/tsikavinki/u-braziliyi-zafilmuvali-sotni-lichinok-yaki-zlilisya-v-odnu-i-povzut-vuliceyu-1380093.html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ovadoba.com.ua/59692-yaycya-ta-ovochi-zdeshevshaly-a-frukty-ta-myaso-podorozhchalo-v-regioni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inform.ua/rubric-tourism/2742995-arheologi-znajsli-na-ternopilsini-artefakti-bronzovoi-dobi-j-davnoruski-pohovanna.htm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urkul.com/news/16530-v-ukrayini-stalo-menshe-rogatoyi-hudobi-ale-zbilshilosya-pogolivya-ptits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ux.fm/vill-smit-pokazav-yak-vidsvyatkuvav-21-j-den-narodzhennya-sina-i-ce-duzhe-zvorushliva-kartina_n84144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24tv.ua/layka_zamist_pohvali_abo_chomu_ukrayinski_sportsmeni_minyayut_gromadyanstvo_n117785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939591DB-3AA8-4B39-AAE9-37E817AD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2250" y="-1"/>
            <a:ext cx="9429750" cy="6858000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137660" y="-109540"/>
            <a:ext cx="5528069" cy="438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5400" b="1" dirty="0"/>
              <a:t>Редагування складносурядних речень і новинних заголовків</a:t>
            </a:r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60A88902-96DA-42E1-A945-103BE92E3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8755" y="418106"/>
            <a:ext cx="8058445" cy="627444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E68317D-FCD6-4B56-8300-D60FF5D1CE46}"/>
              </a:ext>
            </a:extLst>
          </p:cNvPr>
          <p:cNvSpPr/>
          <p:nvPr/>
        </p:nvSpPr>
        <p:spPr>
          <a:xfrm>
            <a:off x="7912868" y="707324"/>
            <a:ext cx="1559554" cy="1058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pPr algn="ctr"/>
            <a:r>
              <a:rPr lang="uk-UA" sz="5400" b="1" dirty="0"/>
              <a:t>ГРА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ринках Закарпаття активно продають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яфину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*, однак ціни виросли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F0A1BE-05B4-4592-A3D8-B0B0B281B897}"/>
              </a:ext>
            </a:extLst>
          </p:cNvPr>
          <p:cNvSpPr/>
          <p:nvPr/>
        </p:nvSpPr>
        <p:spPr>
          <a:xfrm>
            <a:off x="160561" y="5718945"/>
            <a:ext cx="520386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ea typeface="Calibri" panose="020F0502020204030204" pitchFamily="34" charset="0"/>
                <a:cs typeface="Times New Roman" panose="02020603050405020304" pitchFamily="18" charset="0"/>
              </a:rPr>
              <a:t>яфина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— закарпатський варіант слова «чорниця».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8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ринках Закарпаття активно продають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яфину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, однак ціни виросли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http://www.mukachevo.net/ua/news/view/575307</a:t>
            </a:r>
            <a:r>
              <a:rPr lang="en-JM" dirty="0">
                <a:ea typeface="Calibri" panose="020F0502020204030204" pitchFamily="34" charset="0"/>
              </a:rPr>
              <a:t> 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80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Скупий платить двічі, або Як чоловік у Рівному позбувся новенької BMW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44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Скупий платить двічі або Як чоловік у Рівному позбувся новенької BMW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https://radiotrek.rv.ua/news/skupyy_platyt_dvichi_abo_yak_cholovik_u_rivnomu_pozbuvsya_novenkoi_bmw_238345.html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38189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5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Найбільшому айсбергу  світі, виповнилося 2 роки, і він дрейфує до своєї загибелі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98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Найбільшому айсбергу у світі виповнилося 2 роки, і він дрейфує до своєї загибелі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http://ukurier.gov.ua/uk/news/najbilshomu-ajsbergu-v-sviti-vipovnilosya-2-roki-i/</a:t>
            </a:r>
            <a:r>
              <a:rPr lang="en-JM" dirty="0">
                <a:ea typeface="Calibri" panose="020F0502020204030204" pitchFamily="34" charset="0"/>
              </a:rPr>
              <a:t> 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2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Кайлі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Дженнер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рекламує косметику, а її звинувачують в пластиці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31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Кайлі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Дженнер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рекламує косметику, а її звинувачують в пластиці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http://glianec.com/perfume/31524kaili-dzhenner-reklamue-kosmetiku-a-ii-zvinuvachuyut-v-plastici-foto.html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91098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25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Попереджають, штрафують, але агітатори все одно порушують виборче законодавство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Попереджають, штрафують, але агітатори все одно порушують виборче законодавство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https://te.20minut.ua/Podii/poperedzhayut-shtrafuyut-ale-agitatori-vse-odno-porushuyut-viborche-za-10904194.html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1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Археологи знайшли на Тернопільщині артефакти бронзової доби й давньоруські поховання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98796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9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Батькам та вчителям тепер не можна лаяти і бити дітей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91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Батькам та вчителям тепер не можна лаяти і бити дітей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https://zib.com.ua/ua/138445-batkam_ta_vchitelyam_zaboronili_layati_i_biti_ditey_.html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86948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6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У Бразилії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зафільмували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сотні личинок, які злилися в одну і повзуть вулицею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9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У Бразилії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зафільмували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сотні личинок, які злилися в одну і повзуть вулицею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https://tsn.ua/tsikavinki/u-braziliyi-zafilmuvali-sotni-lichinok-yaki-zlilisya-v-odnu-i-povzut-vuliceyu-1380093.html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Яйця та овочі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здешевшали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, а фрукти та м’ясо зросли в ціні на Черкащині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95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Яйця та овочі </a:t>
            </a:r>
            <a:r>
              <a:rPr lang="uk-UA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здешевшали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, а фрукти та м’ясо зросли в ціні на Черкащині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https://novadoba.com.ua/59692-yaycya-ta-ovochi-zdeshevshaly-a-frukty-ta-myaso-podorozhchalo-v-regioni.html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76744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7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Археологи знайшли на Тернопільщині артефакти бронзової доби й давньоруські поховання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uk-UA" dirty="0">
                <a:ea typeface="Calibri" panose="020F0502020204030204" pitchFamily="34" charset="0"/>
              </a:rPr>
              <a:t>Джерело: </a:t>
            </a:r>
            <a:r>
              <a:rPr lang="uk-UA" u="sng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https://www.ukrinform.ua/rubric-tourism/2742995-arheologi-znajsli-na-ternopilsini-artefakti-bronzovoi-dobi-j-davnoruski-pohovanna.html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11557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8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В Україні стало менше рогатої худоби, але збільшилося поголів'я птиці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0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стало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рогатої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худоби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збільшилося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поголів'я</a:t>
            </a:r>
            <a:r>
              <a:rPr lang="ru-RU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птиці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 </a:t>
            </a:r>
            <a:r>
              <a:rPr lang="ru-RU" dirty="0">
                <a:ea typeface="Calibri" panose="020F0502020204030204" pitchFamily="34" charset="0"/>
                <a:hlinkClick r:id="rId2"/>
              </a:rPr>
              <a:t>https://kurkul.com/news/16530-v-ukrayini-stalo-menshe-rogatoyi-hudobi-ale-zbilshilosya-pogolivya-ptitsi </a:t>
            </a:r>
            <a:r>
              <a:rPr lang="en-US" dirty="0">
                <a:ea typeface="Calibri" panose="020F0502020204030204" pitchFamily="34" charset="0"/>
                <a:hlinkClick r:id="rId2"/>
              </a:rPr>
              <a:t>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13483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2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>
                <a:ea typeface="Calibri" panose="020F0502020204030204" pitchFamily="34" charset="0"/>
                <a:cs typeface="Times New Roman" panose="02020603050405020304" pitchFamily="18" charset="0"/>
              </a:rPr>
              <a:t>Вілл Сміт показав, як відсвяткував 21-й день народження сина, і це дуже зворушлива картина</a:t>
            </a:r>
            <a:endParaRPr lang="uk-UA" sz="32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7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>
                <a:ea typeface="Calibri" panose="020F0502020204030204" pitchFamily="34" charset="0"/>
                <a:cs typeface="Times New Roman" panose="02020603050405020304" pitchFamily="18" charset="0"/>
              </a:rPr>
              <a:t>Вілл Сміт показав, як відсвяткував 21-й день народження сина, і це дуже зворушлива картина</a:t>
            </a:r>
            <a:endParaRPr lang="uk-UA" sz="32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 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https://lux.fm/vill-smit-pokazav-yak-vidsvyatkuvav-21-j-den-narodzhennya-sina-i-ce-duzhe-zvorushliva-kartina_n84144</a:t>
            </a:r>
            <a:r>
              <a:rPr lang="en-JM" dirty="0">
                <a:ea typeface="Calibri" panose="020F0502020204030204" pitchFamily="34" charset="0"/>
              </a:rPr>
              <a:t> 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76683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31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Лайка замість похвали, або чому українські спортсмени міняють громадянство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B4A4EDC-420D-443A-BC1A-69F9651E0052}"/>
              </a:ext>
            </a:extLst>
          </p:cNvPr>
          <p:cNvGraphicFramePr>
            <a:graphicFrameLocks noGrp="1"/>
          </p:cNvGraphicFramePr>
          <p:nvPr/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Це не складносурядне речення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1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621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252000" rtlCol="0" anchor="ctr"/>
          <a:lstStyle/>
          <a:p>
            <a:pPr algn="ctr"/>
            <a:r>
              <a:rPr lang="uk-UA" sz="3600" b="1">
                <a:ea typeface="Calibri" panose="020F0502020204030204" pitchFamily="34" charset="0"/>
                <a:cs typeface="Times New Roman" panose="02020603050405020304" pitchFamily="18" charset="0"/>
              </a:rPr>
              <a:t>Лайка замість похвали, або Чому українські спортсмени міняють громадянство</a:t>
            </a:r>
            <a:endParaRPr lang="uk-UA" sz="32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AE288F4-C1C2-4EC1-A224-16AA93D6CC20}"/>
              </a:ext>
            </a:extLst>
          </p:cNvPr>
          <p:cNvSpPr/>
          <p:nvPr/>
        </p:nvSpPr>
        <p:spPr>
          <a:xfrm>
            <a:off x="1496992" y="5138341"/>
            <a:ext cx="9198016" cy="779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8000" tIns="0" rIns="108000" bIns="0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Джерело</a:t>
            </a:r>
            <a:r>
              <a:rPr lang="ru-RU" dirty="0">
                <a:ea typeface="Calibri" panose="020F0502020204030204" pitchFamily="34" charset="0"/>
              </a:rPr>
              <a:t>:</a:t>
            </a:r>
            <a:r>
              <a:rPr lang="en-JM" dirty="0">
                <a:ea typeface="Calibri" panose="020F0502020204030204" pitchFamily="34" charset="0"/>
                <a:hlinkClick r:id="rId2"/>
              </a:rPr>
              <a:t>https://24tv.ua/layka_zamist_pohvali_abo_chomu_ukrayinski_sportsmeni_minyayut_gromadyanstvo_n1177854</a:t>
            </a:r>
            <a:r>
              <a:rPr lang="en-JM" dirty="0">
                <a:ea typeface="Calibri" panose="020F0502020204030204" pitchFamily="34" charset="0"/>
              </a:rPr>
              <a:t>  </a:t>
            </a:r>
            <a:endParaRPr lang="uk-UA" dirty="0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2F51061-2564-4239-8A9E-542FBAA60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91875"/>
              </p:ext>
            </p:extLst>
          </p:nvPr>
        </p:nvGraphicFramePr>
        <p:xfrm>
          <a:off x="1496992" y="2417599"/>
          <a:ext cx="9198016" cy="24213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9008">
                  <a:extLst>
                    <a:ext uri="{9D8B030D-6E8A-4147-A177-3AD203B41FA5}">
                      <a16:colId xmlns:a16="http://schemas.microsoft.com/office/drawing/2014/main" val="243563478"/>
                    </a:ext>
                  </a:extLst>
                </a:gridCol>
                <a:gridCol w="4599008">
                  <a:extLst>
                    <a:ext uri="{9D8B030D-6E8A-4147-A177-3AD203B41FA5}">
                      <a16:colId xmlns:a16="http://schemas.microsoft.com/office/drawing/2014/main" val="224687143"/>
                    </a:ext>
                  </a:extLst>
                </a:gridCol>
              </a:tblGrid>
              <a:tr h="121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Все правильно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Є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3308"/>
                  </a:ext>
                </a:extLst>
              </a:tr>
              <a:tr h="121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Це не складносурядне речення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 здаюся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996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29979DB5BA940A29A126AB87B3C79" ma:contentTypeVersion="10" ma:contentTypeDescription="Create a new document." ma:contentTypeScope="" ma:versionID="a9c88326b45b6001da7e11a42a728890">
  <xsd:schema xmlns:xsd="http://www.w3.org/2001/XMLSchema" xmlns:xs="http://www.w3.org/2001/XMLSchema" xmlns:p="http://schemas.microsoft.com/office/2006/metadata/properties" xmlns:ns3="c649e162-83f8-47d6-9d08-ace3e6be2fd0" targetNamespace="http://schemas.microsoft.com/office/2006/metadata/properties" ma:root="true" ma:fieldsID="ac4463a5706d0ccbfa82eaecb124381c" ns3:_="">
    <xsd:import namespace="c649e162-83f8-47d6-9d08-ace3e6be2f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9e162-83f8-47d6-9d08-ace3e6be2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D3242D-FC93-4CE2-964B-CC549530D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9e162-83f8-47d6-9d08-ace3e6be2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499FEB-6732-4861-959B-B3B5ACE7A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18BA7-25B8-452D-8718-66E779ABA5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754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Hanna Novytska</cp:lastModifiedBy>
  <cp:revision>167</cp:revision>
  <dcterms:created xsi:type="dcterms:W3CDTF">2018-04-01T13:17:58Z</dcterms:created>
  <dcterms:modified xsi:type="dcterms:W3CDTF">2020-08-07T09:55:18Z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0x010100E6029979DB5BA940A29A126AB87B3C79</vt:lpwstr>
  </property>
</Properties>
</file>