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02.07.2020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7767961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174CD6-6935-4D6E-B38C-6329659994DA}"/>
              </a:ext>
            </a:extLst>
          </p:cNvPr>
          <p:cNvSpPr/>
          <p:nvPr/>
        </p:nvSpPr>
        <p:spPr>
          <a:xfrm>
            <a:off x="268000" y="184176"/>
            <a:ext cx="69478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Контрольний твір</a:t>
            </a:r>
            <a:r>
              <a:rPr lang="en-US" sz="4400" b="1" dirty="0">
                <a:solidFill>
                  <a:schemeClr val="bg1"/>
                </a:solidFill>
              </a:rPr>
              <a:t>-</a:t>
            </a:r>
            <a:r>
              <a:rPr lang="uk-UA" sz="4400" b="1" dirty="0">
                <a:solidFill>
                  <a:schemeClr val="bg1"/>
                </a:solidFill>
              </a:rPr>
              <a:t>роздум на морально-етичну тему в публіцистичному </a:t>
            </a:r>
          </a:p>
          <a:p>
            <a:r>
              <a:rPr lang="uk-UA" sz="4400" b="1" dirty="0">
                <a:solidFill>
                  <a:schemeClr val="bg1"/>
                </a:solidFill>
              </a:rPr>
              <a:t>стилі з </a:t>
            </a:r>
          </a:p>
          <a:p>
            <a:r>
              <a:rPr lang="uk-UA" sz="4400" b="1" dirty="0">
                <a:solidFill>
                  <a:schemeClr val="bg1"/>
                </a:solidFill>
              </a:rPr>
              <a:t>використанням безсполучникових</a:t>
            </a:r>
          </a:p>
          <a:p>
            <a:r>
              <a:rPr lang="uk-UA" sz="4400" b="1" dirty="0">
                <a:solidFill>
                  <a:schemeClr val="bg1"/>
                </a:solidFill>
              </a:rPr>
              <a:t>речень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0C31C-F2DC-42AD-8866-E6AB8B6C9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4" y="1428986"/>
            <a:ext cx="6051006" cy="52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744DCD-2074-4959-B6DE-9B498E9E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EB23A-3190-4912-8AAB-574B5E19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4FD1E-72A0-4C7C-A9E2-9031C8BC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0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C3D08D-CD9D-4932-9E44-40E6BBBE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1" y="472899"/>
            <a:ext cx="9753600" cy="51149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96DF69-6EFF-46D9-98E0-99C29BA449E2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9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5C0E10-A9A3-46A2-B0CD-CE493C8E1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" y="2640896"/>
            <a:ext cx="622093" cy="6128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BE455-116F-4BC9-881E-E8D3F6125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3" y="4298061"/>
            <a:ext cx="622093" cy="6128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C4CD2C-5CD5-4DC8-9F62-E170EE841DCC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663161-C835-4AF6-819C-79DF2B9F7C6E}"/>
              </a:ext>
            </a:extLst>
          </p:cNvPr>
          <p:cNvSpPr/>
          <p:nvPr/>
        </p:nvSpPr>
        <p:spPr>
          <a:xfrm>
            <a:off x="1820698" y="865484"/>
            <a:ext cx="89663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uk-UA" sz="3200" dirty="0">
                <a:ea typeface="Calibri" panose="020F0502020204030204" pitchFamily="34" charset="0"/>
              </a:rPr>
              <a:t>У Вознесенську два роки судять інваліда за вісім кущів конопель.</a:t>
            </a:r>
            <a:endParaRPr lang="ru-RU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CA7280-F2B8-42DB-A6B6-F5EE44942D60}"/>
              </a:ext>
            </a:extLst>
          </p:cNvPr>
          <p:cNvSpPr/>
          <p:nvPr/>
        </p:nvSpPr>
        <p:spPr>
          <a:xfrm>
            <a:off x="1820698" y="2531637"/>
            <a:ext cx="89663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uk-UA" sz="3200" dirty="0">
                <a:ea typeface="Calibri" panose="020F0502020204030204" pitchFamily="34" charset="0"/>
              </a:rPr>
              <a:t>Сліпий хлопчик із Рівненщини зайняв третє місце на конкурсі Петра Яцика.</a:t>
            </a:r>
            <a:endParaRPr lang="ru-RU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C6E553-FD12-4566-B748-3E98944DB7A7}"/>
              </a:ext>
            </a:extLst>
          </p:cNvPr>
          <p:cNvSpPr/>
          <p:nvPr/>
        </p:nvSpPr>
        <p:spPr>
          <a:xfrm>
            <a:off x="1820698" y="4197789"/>
            <a:ext cx="89663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ea typeface="Calibri" panose="020F0502020204030204" pitchFamily="34" charset="0"/>
              </a:rPr>
              <a:t>У </a:t>
            </a:r>
            <a:r>
              <a:rPr lang="ru-RU" sz="3200" dirty="0" err="1">
                <a:ea typeface="Calibri" panose="020F0502020204030204" pitchFamily="34" charset="0"/>
              </a:rPr>
              <a:t>Києві</a:t>
            </a:r>
            <a:r>
              <a:rPr lang="ru-RU" sz="3200" dirty="0">
                <a:ea typeface="Calibri" panose="020F0502020204030204" pitchFamily="34" charset="0"/>
              </a:rPr>
              <a:t> </a:t>
            </a:r>
            <a:r>
              <a:rPr lang="ru-RU" sz="3200" dirty="0" err="1">
                <a:ea typeface="Calibri" panose="020F0502020204030204" pitchFamily="34" charset="0"/>
              </a:rPr>
              <a:t>знайшли</a:t>
            </a:r>
            <a:r>
              <a:rPr lang="ru-RU" sz="3200" dirty="0">
                <a:ea typeface="Calibri" panose="020F0502020204030204" pitchFamily="34" charset="0"/>
              </a:rPr>
              <a:t> </a:t>
            </a:r>
            <a:r>
              <a:rPr lang="ru-RU" sz="3200" dirty="0" err="1">
                <a:ea typeface="Calibri" panose="020F0502020204030204" pitchFamily="34" charset="0"/>
              </a:rPr>
              <a:t>чоловіка</a:t>
            </a:r>
            <a:r>
              <a:rPr lang="ru-RU" sz="3200" dirty="0">
                <a:ea typeface="Calibri" panose="020F0502020204030204" pitchFamily="34" charset="0"/>
              </a:rPr>
              <a:t> з </a:t>
            </a:r>
            <a:r>
              <a:rPr lang="ru-RU" sz="3200" dirty="0" err="1">
                <a:ea typeface="Calibri" panose="020F0502020204030204" pitchFamily="34" charset="0"/>
              </a:rPr>
              <a:t>Волині</a:t>
            </a:r>
            <a:r>
              <a:rPr lang="ru-RU" sz="3200" dirty="0">
                <a:ea typeface="Calibri" panose="020F0502020204030204" pitchFamily="34" charset="0"/>
              </a:rPr>
              <a:t>, </a:t>
            </a:r>
            <a:r>
              <a:rPr lang="ru-RU" sz="3200" dirty="0" err="1">
                <a:ea typeface="Calibri" panose="020F0502020204030204" pitchFamily="34" charset="0"/>
              </a:rPr>
              <a:t>що</a:t>
            </a:r>
            <a:r>
              <a:rPr lang="ru-RU" sz="3200" dirty="0">
                <a:ea typeface="Calibri" panose="020F0502020204030204" pitchFamily="34" charset="0"/>
              </a:rPr>
              <a:t> </a:t>
            </a:r>
            <a:r>
              <a:rPr lang="ru-RU" sz="3200" dirty="0" err="1">
                <a:ea typeface="Calibri" panose="020F0502020204030204" pitchFamily="34" charset="0"/>
              </a:rPr>
              <a:t>страждає</a:t>
            </a:r>
            <a:r>
              <a:rPr lang="ru-RU" sz="3200" dirty="0">
                <a:ea typeface="Calibri" panose="020F0502020204030204" pitchFamily="34" charset="0"/>
              </a:rPr>
              <a:t> на </a:t>
            </a:r>
            <a:r>
              <a:rPr lang="ru-RU" sz="3200" dirty="0" err="1">
                <a:ea typeface="Calibri" panose="020F0502020204030204" pitchFamily="34" charset="0"/>
              </a:rPr>
              <a:t>психічне</a:t>
            </a:r>
            <a:r>
              <a:rPr lang="ru-RU" sz="3200" dirty="0">
                <a:ea typeface="Calibri" panose="020F0502020204030204" pitchFamily="34" charset="0"/>
              </a:rPr>
              <a:t> </a:t>
            </a:r>
            <a:r>
              <a:rPr lang="ru-RU" sz="3200" dirty="0" err="1">
                <a:ea typeface="Calibri" panose="020F0502020204030204" pitchFamily="34" charset="0"/>
              </a:rPr>
              <a:t>захворювання</a:t>
            </a:r>
            <a:r>
              <a:rPr lang="ru-RU" sz="3200" dirty="0"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681B69-14CA-494C-BAFF-5D87B252B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3" y="983731"/>
            <a:ext cx="622093" cy="6128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4A6DE8-FE96-4E1A-B880-8C15BF27339C}"/>
              </a:ext>
            </a:extLst>
          </p:cNvPr>
          <p:cNvSpPr/>
          <p:nvPr/>
        </p:nvSpPr>
        <p:spPr>
          <a:xfrm>
            <a:off x="96939" y="2184464"/>
            <a:ext cx="10929127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88352B-1F0E-42C6-9F59-B3F2A1A766A0}"/>
              </a:ext>
            </a:extLst>
          </p:cNvPr>
          <p:cNvSpPr/>
          <p:nvPr/>
        </p:nvSpPr>
        <p:spPr>
          <a:xfrm>
            <a:off x="96939" y="3841629"/>
            <a:ext cx="10929127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6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5685DE-DFB9-4F2C-9134-3A3EAA01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8"/>
          <a:stretch/>
        </p:blipFill>
        <p:spPr>
          <a:xfrm>
            <a:off x="1296424" y="390040"/>
            <a:ext cx="9599152" cy="54159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F80FDD-8F7E-4B84-84AF-014168F73947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719FFF6-91C5-4F88-8E1B-48D844A8AD96}"/>
              </a:ext>
            </a:extLst>
          </p:cNvPr>
          <p:cNvGrpSpPr/>
          <p:nvPr/>
        </p:nvGrpSpPr>
        <p:grpSpPr>
          <a:xfrm>
            <a:off x="1297199" y="392702"/>
            <a:ext cx="9597601" cy="4925022"/>
            <a:chOff x="1297199" y="419335"/>
            <a:chExt cx="9597601" cy="492502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B61F58F-2756-423B-9427-00EBBA81E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84" b="4704"/>
            <a:stretch/>
          </p:blipFill>
          <p:spPr>
            <a:xfrm>
              <a:off x="1297200" y="1034499"/>
              <a:ext cx="9597600" cy="430985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1F3F4A1-D0D0-405C-83F4-66CE13D4C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873"/>
            <a:stretch/>
          </p:blipFill>
          <p:spPr>
            <a:xfrm>
              <a:off x="1297199" y="419335"/>
              <a:ext cx="9597599" cy="62404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1F6252-E3E5-4EA0-9B2E-926DB19287A8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4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C93D416-7DB4-4CDD-BB66-AE67ECC9243A}"/>
              </a:ext>
            </a:extLst>
          </p:cNvPr>
          <p:cNvGrpSpPr/>
          <p:nvPr/>
        </p:nvGrpSpPr>
        <p:grpSpPr>
          <a:xfrm>
            <a:off x="559293" y="435002"/>
            <a:ext cx="3373515" cy="5513032"/>
            <a:chOff x="559293" y="532660"/>
            <a:chExt cx="3373515" cy="5513032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BF99639-4AE2-4A33-8E9E-57B5AE2BD498}"/>
                </a:ext>
              </a:extLst>
            </p:cNvPr>
            <p:cNvCxnSpPr>
              <a:cxnSpLocks/>
            </p:cNvCxnSpPr>
            <p:nvPr/>
          </p:nvCxnSpPr>
          <p:spPr>
            <a:xfrm>
              <a:off x="2246050" y="4935984"/>
              <a:ext cx="0" cy="719092"/>
            </a:xfrm>
            <a:prstGeom prst="line">
              <a:avLst/>
            </a:prstGeom>
            <a:grpFill/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A2E565E8-B54D-4AB9-BA29-783AA1649F7B}"/>
                </a:ext>
              </a:extLst>
            </p:cNvPr>
            <p:cNvSpPr/>
            <p:nvPr/>
          </p:nvSpPr>
          <p:spPr>
            <a:xfrm>
              <a:off x="559293" y="532660"/>
              <a:ext cx="3373515" cy="4403324"/>
            </a:xfrm>
            <a:prstGeom prst="roundRect">
              <a:avLst>
                <a:gd name="adj" fmla="val 90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C0A8CD5-47A2-4DF2-B2B6-5697948BF09F}"/>
                </a:ext>
              </a:extLst>
            </p:cNvPr>
            <p:cNvSpPr/>
            <p:nvPr/>
          </p:nvSpPr>
          <p:spPr>
            <a:xfrm>
              <a:off x="1913138" y="5362112"/>
              <a:ext cx="683580" cy="6835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ED2D9C9-8D9D-4D5A-B04F-BCDD910F44DE}"/>
              </a:ext>
            </a:extLst>
          </p:cNvPr>
          <p:cNvGrpSpPr/>
          <p:nvPr/>
        </p:nvGrpSpPr>
        <p:grpSpPr>
          <a:xfrm flipH="1">
            <a:off x="4418120" y="435002"/>
            <a:ext cx="3373515" cy="5513032"/>
            <a:chOff x="4484703" y="532660"/>
            <a:chExt cx="3373515" cy="5513032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5EBB257-22AA-4810-95BD-2CDA743D707F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171461" y="4935984"/>
              <a:ext cx="0" cy="719092"/>
            </a:xfrm>
            <a:prstGeom prst="line">
              <a:avLst/>
            </a:prstGeom>
            <a:grpFill/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C22A27B-AD6A-4388-9EEC-E51C3FEE9D2C}"/>
                </a:ext>
              </a:extLst>
            </p:cNvPr>
            <p:cNvSpPr/>
            <p:nvPr/>
          </p:nvSpPr>
          <p:spPr>
            <a:xfrm>
              <a:off x="4484703" y="532660"/>
              <a:ext cx="3373515" cy="4403324"/>
            </a:xfrm>
            <a:prstGeom prst="roundRect">
              <a:avLst>
                <a:gd name="adj" fmla="val 90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A348B00-1BB3-4EEE-9482-CD379C75734A}"/>
                </a:ext>
              </a:extLst>
            </p:cNvPr>
            <p:cNvSpPr/>
            <p:nvPr/>
          </p:nvSpPr>
          <p:spPr>
            <a:xfrm>
              <a:off x="5838548" y="5362112"/>
              <a:ext cx="683580" cy="6835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F0E64E2-0055-4303-9FFF-60A08D282E09}"/>
              </a:ext>
            </a:extLst>
          </p:cNvPr>
          <p:cNvGrpSpPr/>
          <p:nvPr/>
        </p:nvGrpSpPr>
        <p:grpSpPr>
          <a:xfrm>
            <a:off x="8259192" y="435002"/>
            <a:ext cx="3373515" cy="5513032"/>
            <a:chOff x="8259192" y="532660"/>
            <a:chExt cx="3373515" cy="5513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E508401-CD8F-4DE2-A86C-91BC7886B0A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945950" y="4935984"/>
              <a:ext cx="0" cy="71909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8E85047-2B13-4967-8804-0E7532818ACB}"/>
                </a:ext>
              </a:extLst>
            </p:cNvPr>
            <p:cNvSpPr/>
            <p:nvPr/>
          </p:nvSpPr>
          <p:spPr>
            <a:xfrm>
              <a:off x="8259192" y="532660"/>
              <a:ext cx="3373515" cy="4403324"/>
            </a:xfrm>
            <a:prstGeom prst="roundRect">
              <a:avLst>
                <a:gd name="adj" fmla="val 903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E6AD96D-9A2E-481D-8BD0-6A072E16C350}"/>
                </a:ext>
              </a:extLst>
            </p:cNvPr>
            <p:cNvSpPr/>
            <p:nvPr/>
          </p:nvSpPr>
          <p:spPr>
            <a:xfrm>
              <a:off x="9613037" y="5362112"/>
              <a:ext cx="683580" cy="6835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03A764-8F20-4C88-88AA-850BF878B871}"/>
              </a:ext>
            </a:extLst>
          </p:cNvPr>
          <p:cNvSpPr/>
          <p:nvPr/>
        </p:nvSpPr>
        <p:spPr>
          <a:xfrm>
            <a:off x="855213" y="641382"/>
            <a:ext cx="295744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За висновками британських дослідників із </a:t>
            </a:r>
            <a:r>
              <a:rPr lang="uk-UA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Кембриджа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якщо діабетик має зайву вагу, навіть невелике схуднення може викликати в нього тривалу ремісію.</a:t>
            </a:r>
            <a:endParaRPr lang="ru-RU" sz="2200" dirty="0"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42CDFC2-84EE-4400-9447-48F43D2FEF10}"/>
              </a:ext>
            </a:extLst>
          </p:cNvPr>
          <p:cNvSpPr/>
          <p:nvPr/>
        </p:nvSpPr>
        <p:spPr>
          <a:xfrm>
            <a:off x="4708123" y="641382"/>
            <a:ext cx="284677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Класичним зразком такого стилю є стрічка 1988 року «Людина дощу», яка веде мову про двох братів, один із яких — </a:t>
            </a:r>
            <a:r>
              <a:rPr lang="uk-UA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аутист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а інший — цілком здоровий молодий підприємець, який прагне фінансового успіху, задля чого готовий піти на все.</a:t>
            </a:r>
            <a:endParaRPr lang="ru-RU" sz="2200" dirty="0"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EBC9389-52DD-40E6-A592-C5287D2F2F8B}"/>
              </a:ext>
            </a:extLst>
          </p:cNvPr>
          <p:cNvSpPr/>
          <p:nvPr/>
        </p:nvSpPr>
        <p:spPr>
          <a:xfrm>
            <a:off x="8549195" y="641382"/>
            <a:ext cx="286829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До слова, для діток з особливими потребами, зокрема для тих, хто прикутий до візків, Луцька міська рада традиційно підготувала новорічні подарунки.</a:t>
            </a:r>
            <a:endParaRPr lang="ru-RU" sz="2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60FAF58-8670-4EA4-A004-242E80504C66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1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A3EBB9-2241-48AE-97CA-1B9667AC4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8572"/>
            <a:ext cx="664928" cy="8549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96662C0-217C-4A0E-B5A2-5B1C5CF9F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01" y="2342826"/>
            <a:ext cx="664928" cy="85490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296722F-507A-492C-A843-7357DAD67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6" y="3657080"/>
            <a:ext cx="664928" cy="85490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7067774-39A0-415B-B436-CCE9BB593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01" y="4971334"/>
            <a:ext cx="664928" cy="854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41F2159-AEA4-40B2-BECA-D6EB06F81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" y="4969090"/>
            <a:ext cx="664928" cy="8549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D7C4968-730D-47DF-A469-598FE1676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" y="3655130"/>
            <a:ext cx="664928" cy="85490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9491798-A1EF-4475-BF1A-3C8E4C3B2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" y="2341170"/>
            <a:ext cx="664928" cy="85490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7D69565-6B7E-4702-81F1-855ED4A15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" y="1027210"/>
            <a:ext cx="664928" cy="8549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537F02-4563-4CD2-9F9D-53A69E1F12D9}"/>
              </a:ext>
            </a:extLst>
          </p:cNvPr>
          <p:cNvSpPr/>
          <p:nvPr/>
        </p:nvSpPr>
        <p:spPr>
          <a:xfrm>
            <a:off x="0" y="0"/>
            <a:ext cx="96939" cy="604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5EE641-353B-4494-A960-9CC3703631D1}"/>
              </a:ext>
            </a:extLst>
          </p:cNvPr>
          <p:cNvSpPr/>
          <p:nvPr/>
        </p:nvSpPr>
        <p:spPr>
          <a:xfrm>
            <a:off x="3031914" y="-4068"/>
            <a:ext cx="5828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Як написати твір-роздум:</a:t>
            </a:r>
            <a:endParaRPr lang="ru-RU" sz="40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BB5FD8A-1F20-4DCB-8563-41CBC3C4171C}"/>
              </a:ext>
            </a:extLst>
          </p:cNvPr>
          <p:cNvGrpSpPr/>
          <p:nvPr/>
        </p:nvGrpSpPr>
        <p:grpSpPr>
          <a:xfrm>
            <a:off x="6229199" y="891795"/>
            <a:ext cx="5706080" cy="1329595"/>
            <a:chOff x="471813" y="1045294"/>
            <a:chExt cx="5535005" cy="1329595"/>
          </a:xfrm>
          <a:noFill/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890A333-96D0-429E-BCB4-0AF6B54113E1}"/>
                </a:ext>
              </a:extLst>
            </p:cNvPr>
            <p:cNvSpPr/>
            <p:nvPr/>
          </p:nvSpPr>
          <p:spPr>
            <a:xfrm>
              <a:off x="1088262" y="1045294"/>
              <a:ext cx="4918556" cy="13295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Складіть план твору-роздуму, дотримуючись його композиції. Дотримуйтеся логічності викладу й пам’ятайте про пропорції між різними частинами тексту (вступ і висновок разом — це третина твору).</a:t>
              </a:r>
              <a:endParaRPr lang="ru-RU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2D7C5A-B58D-4B4B-997A-4FD38A9321F2}"/>
                </a:ext>
              </a:extLst>
            </p:cNvPr>
            <p:cNvSpPr txBox="1"/>
            <p:nvPr/>
          </p:nvSpPr>
          <p:spPr>
            <a:xfrm>
              <a:off x="471813" y="1178885"/>
              <a:ext cx="3107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5</a:t>
              </a:r>
              <a:endParaRPr lang="ru-RU" sz="3600" b="1" dirty="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590600-3D1B-4309-8347-A7A3E5511206}"/>
              </a:ext>
            </a:extLst>
          </p:cNvPr>
          <p:cNvSpPr/>
          <p:nvPr/>
        </p:nvSpPr>
        <p:spPr>
          <a:xfrm>
            <a:off x="1066110" y="1134818"/>
            <a:ext cx="47218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uk-UA" sz="2000" dirty="0"/>
              <a:t>Продумайте й чітко сформулюйте тезу, яку треба буде довести.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AA4F9-755D-47A6-85FF-27A25D3B8501}"/>
              </a:ext>
            </a:extLst>
          </p:cNvPr>
          <p:cNvSpPr txBox="1"/>
          <p:nvPr/>
        </p:nvSpPr>
        <p:spPr>
          <a:xfrm>
            <a:off x="463344" y="1027210"/>
            <a:ext cx="32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</a:t>
            </a:r>
            <a:endParaRPr lang="ru-RU" sz="3600" b="1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F658A8A-548C-4639-99F7-5843604AF8E3}"/>
              </a:ext>
            </a:extLst>
          </p:cNvPr>
          <p:cNvGrpSpPr/>
          <p:nvPr/>
        </p:nvGrpSpPr>
        <p:grpSpPr>
          <a:xfrm>
            <a:off x="6199772" y="2329040"/>
            <a:ext cx="5735506" cy="835954"/>
            <a:chOff x="443269" y="959105"/>
            <a:chExt cx="5563549" cy="1083374"/>
          </a:xfrm>
          <a:noFill/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CEB04C8-12AE-472C-B4F1-6776E279D1D8}"/>
                </a:ext>
              </a:extLst>
            </p:cNvPr>
            <p:cNvSpPr/>
            <p:nvPr/>
          </p:nvSpPr>
          <p:spPr>
            <a:xfrm>
              <a:off x="1088262" y="959105"/>
              <a:ext cx="4918556" cy="10833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Подумайте над мовленнєвими засобами публіцистичного стилю мовлення, які ви використаєте у своєму творі, щоби зробити його логічним, емоційним і цікавим.</a:t>
              </a:r>
              <a:endParaRPr lang="ru-RU" sz="2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0D93D3-CC46-4F6C-8587-4B6263E672BC}"/>
                </a:ext>
              </a:extLst>
            </p:cNvPr>
            <p:cNvSpPr txBox="1"/>
            <p:nvPr/>
          </p:nvSpPr>
          <p:spPr>
            <a:xfrm>
              <a:off x="443269" y="996097"/>
              <a:ext cx="310718" cy="8376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6</a:t>
              </a:r>
              <a:endParaRPr lang="ru-RU" sz="3600" b="1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86B5A66-0645-4846-ABD7-0916DEF44A89}"/>
              </a:ext>
            </a:extLst>
          </p:cNvPr>
          <p:cNvGrpSpPr/>
          <p:nvPr/>
        </p:nvGrpSpPr>
        <p:grpSpPr>
          <a:xfrm>
            <a:off x="461933" y="2340548"/>
            <a:ext cx="5674755" cy="689110"/>
            <a:chOff x="499175" y="974019"/>
            <a:chExt cx="5504620" cy="893068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840123DF-ABAB-4E8E-BCD2-F68B3415BADD}"/>
                </a:ext>
              </a:extLst>
            </p:cNvPr>
            <p:cNvSpPr/>
            <p:nvPr/>
          </p:nvSpPr>
          <p:spPr>
            <a:xfrm>
              <a:off x="1085239" y="1101259"/>
              <a:ext cx="4918556" cy="765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Доберіть не менше двох аргументів, які будуть доводити вашу тезу. </a:t>
              </a:r>
              <a:endParaRPr lang="ru-RU" sz="3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9467E8-69D0-4E6F-B29A-198BB61CE062}"/>
                </a:ext>
              </a:extLst>
            </p:cNvPr>
            <p:cNvSpPr txBox="1"/>
            <p:nvPr/>
          </p:nvSpPr>
          <p:spPr>
            <a:xfrm>
              <a:off x="499175" y="974019"/>
              <a:ext cx="310718" cy="83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2</a:t>
              </a:r>
              <a:endParaRPr lang="ru-RU" sz="3600" b="1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169E1DB-6734-46E1-8790-F22E16D4EB20}"/>
              </a:ext>
            </a:extLst>
          </p:cNvPr>
          <p:cNvGrpSpPr/>
          <p:nvPr/>
        </p:nvGrpSpPr>
        <p:grpSpPr>
          <a:xfrm>
            <a:off x="469183" y="3655130"/>
            <a:ext cx="5548343" cy="1329595"/>
            <a:chOff x="506208" y="967553"/>
            <a:chExt cx="5381998" cy="1329595"/>
          </a:xfrm>
          <a:solidFill>
            <a:schemeClr val="accent2">
              <a:lumMod val="75000"/>
            </a:schemeClr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543F2B-F591-4CC6-BACA-91611EEBF809}"/>
                </a:ext>
              </a:extLst>
            </p:cNvPr>
            <p:cNvSpPr/>
            <p:nvPr/>
          </p:nvSpPr>
          <p:spPr>
            <a:xfrm>
              <a:off x="1085239" y="967553"/>
              <a:ext cx="4802967" cy="1329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Доберіть приклади, які підтверджують аргументи. Принаймні один із прикладів має бути з літератури чи іншого твору мистецтва, а інший — з історії, суспільно-політичного чи власного життя.</a:t>
              </a:r>
              <a:endParaRPr lang="ru-RU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D031CF-0351-411E-8AB0-13FAFB592E77}"/>
                </a:ext>
              </a:extLst>
            </p:cNvPr>
            <p:cNvSpPr txBox="1"/>
            <p:nvPr/>
          </p:nvSpPr>
          <p:spPr>
            <a:xfrm>
              <a:off x="506208" y="967553"/>
              <a:ext cx="472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3</a:t>
              </a:r>
              <a:endParaRPr lang="ru-RU" sz="3600" b="1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1D525C6-C346-4253-9976-12C5153DEEB6}"/>
              </a:ext>
            </a:extLst>
          </p:cNvPr>
          <p:cNvGrpSpPr/>
          <p:nvPr/>
        </p:nvGrpSpPr>
        <p:grpSpPr>
          <a:xfrm>
            <a:off x="452448" y="4969090"/>
            <a:ext cx="5432146" cy="705280"/>
            <a:chOff x="489974" y="568836"/>
            <a:chExt cx="5269285" cy="1421241"/>
          </a:xfrm>
          <a:solidFill>
            <a:schemeClr val="accent2">
              <a:lumMod val="75000"/>
            </a:schemeClr>
          </a:solidFill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C49E8D3-1639-4B1B-9FCC-B71013978655}"/>
                </a:ext>
              </a:extLst>
            </p:cNvPr>
            <p:cNvSpPr/>
            <p:nvPr/>
          </p:nvSpPr>
          <p:spPr>
            <a:xfrm>
              <a:off x="1085238" y="799266"/>
              <a:ext cx="4674021" cy="1190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Зробіть загальний висновок зі змісту твору.</a:t>
              </a:r>
              <a:endParaRPr lang="ru-RU" sz="3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996A2C-1699-436F-B429-3C119AEBAC2A}"/>
                </a:ext>
              </a:extLst>
            </p:cNvPr>
            <p:cNvSpPr txBox="1"/>
            <p:nvPr/>
          </p:nvSpPr>
          <p:spPr>
            <a:xfrm>
              <a:off x="489974" y="568836"/>
              <a:ext cx="376097" cy="130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4</a:t>
              </a:r>
              <a:endParaRPr lang="ru-RU" sz="3600" b="1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4C24EFE-10D3-42F7-AB18-C23C551315A5}"/>
              </a:ext>
            </a:extLst>
          </p:cNvPr>
          <p:cNvGrpSpPr/>
          <p:nvPr/>
        </p:nvGrpSpPr>
        <p:grpSpPr>
          <a:xfrm>
            <a:off x="6229199" y="3670302"/>
            <a:ext cx="5706080" cy="646331"/>
            <a:chOff x="471814" y="982725"/>
            <a:chExt cx="5535005" cy="646331"/>
          </a:xfrm>
          <a:noFill/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5498608-AC34-4730-8845-4E71EA1F6321}"/>
                </a:ext>
              </a:extLst>
            </p:cNvPr>
            <p:cNvSpPr/>
            <p:nvPr/>
          </p:nvSpPr>
          <p:spPr>
            <a:xfrm>
              <a:off x="1088263" y="1133535"/>
              <a:ext cx="4918556" cy="3447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Напишіть твір-роздум.</a:t>
              </a:r>
              <a:endParaRPr lang="ru-RU" sz="3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AF8542-A6A8-44CA-96ED-7D0091384B8C}"/>
                </a:ext>
              </a:extLst>
            </p:cNvPr>
            <p:cNvSpPr txBox="1"/>
            <p:nvPr/>
          </p:nvSpPr>
          <p:spPr>
            <a:xfrm>
              <a:off x="471814" y="982725"/>
              <a:ext cx="3107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7</a:t>
              </a:r>
              <a:endParaRPr lang="ru-RU" sz="3600" b="1" dirty="0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32A3795-5957-4B09-B2AD-08064BB64B1C}"/>
              </a:ext>
            </a:extLst>
          </p:cNvPr>
          <p:cNvGrpSpPr/>
          <p:nvPr/>
        </p:nvGrpSpPr>
        <p:grpSpPr>
          <a:xfrm>
            <a:off x="6229199" y="4986506"/>
            <a:ext cx="5706079" cy="646331"/>
            <a:chOff x="471813" y="603932"/>
            <a:chExt cx="5535005" cy="1302450"/>
          </a:xfrm>
          <a:noFill/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A58AA0A-A63C-40C7-A7F6-E25C68304758}"/>
                </a:ext>
              </a:extLst>
            </p:cNvPr>
            <p:cNvSpPr/>
            <p:nvPr/>
          </p:nvSpPr>
          <p:spPr>
            <a:xfrm>
              <a:off x="1088262" y="907836"/>
              <a:ext cx="4918556" cy="6946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uk-UA" sz="2000" dirty="0"/>
                <a:t>Перечитайте й відредагуйте твір-роздум.</a:t>
              </a:r>
              <a:endParaRPr lang="ru-RU" sz="4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803691-61B1-4D3C-BC9C-16C20E8860EF}"/>
                </a:ext>
              </a:extLst>
            </p:cNvPr>
            <p:cNvSpPr txBox="1"/>
            <p:nvPr/>
          </p:nvSpPr>
          <p:spPr>
            <a:xfrm>
              <a:off x="471813" y="603932"/>
              <a:ext cx="310718" cy="1302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8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06871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144</Words>
  <Application>Microsoft Office PowerPoint</Application>
  <PresentationFormat>Широкий екран</PresentationFormat>
  <Paragraphs>27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298</cp:revision>
  <dcterms:created xsi:type="dcterms:W3CDTF">2018-04-01T13:17:58Z</dcterms:created>
  <dcterms:modified xsi:type="dcterms:W3CDTF">2020-07-02T11:36:15Z</dcterms:modified>
</cp:coreProperties>
</file>