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43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2A0"/>
    <a:srgbClr val="846A4F"/>
    <a:srgbClr val="C8B39D"/>
    <a:srgbClr val="C17E47"/>
    <a:srgbClr val="2A2B3B"/>
    <a:srgbClr val="8F298A"/>
    <a:srgbClr val="BD2033"/>
    <a:srgbClr val="84161F"/>
    <a:srgbClr val="C4C4DA"/>
    <a:srgbClr val="1C1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332" autoAdjust="0"/>
  </p:normalViewPr>
  <p:slideViewPr>
    <p:cSldViewPr snapToGrid="0">
      <p:cViewPr varScale="1">
        <p:scale>
          <a:sx n="86" d="100"/>
          <a:sy n="86" d="100"/>
        </p:scale>
        <p:origin x="422" y="91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116" y="-1784713"/>
            <a:ext cx="4867768" cy="6949440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30307" y="-354225"/>
            <a:ext cx="5470328" cy="411386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1129" y="1054913"/>
            <a:ext cx="5576676" cy="169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7200" b="1" dirty="0" err="1">
                <a:solidFill>
                  <a:schemeClr val="bg1"/>
                </a:solidFill>
                <a:latin typeface="+mj-lt"/>
              </a:rPr>
              <a:t>Сім</a:t>
            </a:r>
            <a:r>
              <a:rPr lang="ru-RU" sz="7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7200" b="1" dirty="0" err="1">
                <a:solidFill>
                  <a:schemeClr val="bg1"/>
                </a:solidFill>
                <a:latin typeface="+mj-lt"/>
              </a:rPr>
              <a:t>цікавинок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7524" y="3924268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" name="Місце для зображення 20">
            <a:extLst>
              <a:ext uri="{FF2B5EF4-FFF2-40B4-BE49-F238E27FC236}">
                <a16:creationId xmlns:a16="http://schemas.microsoft.com/office/drawing/2014/main" id="{995D6162-9D5C-455B-B001-AD3BB2FE63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r="10875" b="13882"/>
          <a:stretch/>
        </p:blipFill>
        <p:spPr>
          <a:xfrm>
            <a:off x="6419851" y="197762"/>
            <a:ext cx="5766456" cy="6687610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ABD4F8-79AB-4A0C-8344-7C884F637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9" y="1054913"/>
            <a:ext cx="1274007" cy="1274007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F6620255-7E7D-428F-8A7F-45046498C4A5}"/>
              </a:ext>
            </a:extLst>
          </p:cNvPr>
          <p:cNvSpPr/>
          <p:nvPr/>
        </p:nvSpPr>
        <p:spPr>
          <a:xfrm>
            <a:off x="538990" y="2345606"/>
            <a:ext cx="6093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FFFFFF"/>
                </a:solidFill>
              </a:rPr>
              <a:t>про </a:t>
            </a:r>
            <a:r>
              <a:rPr lang="ru-RU" sz="7200" b="1" dirty="0" err="1">
                <a:solidFill>
                  <a:srgbClr val="FFFFFF"/>
                </a:solidFill>
              </a:rPr>
              <a:t>античність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>
            <a:extLst>
              <a:ext uri="{FF2B5EF4-FFF2-40B4-BE49-F238E27FC236}">
                <a16:creationId xmlns:a16="http://schemas.microsoft.com/office/drawing/2014/main" id="{8EC64966-8C10-4357-A2E0-1C5686ACA9A6}"/>
              </a:ext>
            </a:extLst>
          </p:cNvPr>
          <p:cNvSpPr/>
          <p:nvPr/>
        </p:nvSpPr>
        <p:spPr>
          <a:xfrm>
            <a:off x="533931" y="-107370"/>
            <a:ext cx="185886" cy="7020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3807B6C-579A-4C33-AD56-6F373E04EDEB}"/>
              </a:ext>
            </a:extLst>
          </p:cNvPr>
          <p:cNvGrpSpPr/>
          <p:nvPr/>
        </p:nvGrpSpPr>
        <p:grpSpPr>
          <a:xfrm>
            <a:off x="256052" y="389712"/>
            <a:ext cx="11497983" cy="752962"/>
            <a:chOff x="2765572" y="846912"/>
            <a:chExt cx="11497983" cy="752962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43185C0-18EF-42F0-B5BC-6C98E527AD00}"/>
                </a:ext>
              </a:extLst>
            </p:cNvPr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8" name="Oval 45">
                <a:extLst>
                  <a:ext uri="{FF2B5EF4-FFF2-40B4-BE49-F238E27FC236}">
                    <a16:creationId xmlns:a16="http://schemas.microsoft.com/office/drawing/2014/main" id="{02898EBE-8D62-40AA-909B-C981E7788369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46">
                <a:extLst>
                  <a:ext uri="{FF2B5EF4-FFF2-40B4-BE49-F238E27FC236}">
                    <a16:creationId xmlns:a16="http://schemas.microsoft.com/office/drawing/2014/main" id="{884C79F6-648B-4E19-9220-3279ADC8DCB1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47">
                <a:extLst>
                  <a:ext uri="{FF2B5EF4-FFF2-40B4-BE49-F238E27FC236}">
                    <a16:creationId xmlns:a16="http://schemas.microsoft.com/office/drawing/2014/main" id="{22B3C471-62A0-429E-AAC3-2D233CF5EC5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3"/>
                    </a:solidFill>
                  </a:rPr>
                  <a:t>7</a:t>
                </a:r>
                <a:endParaRPr lang="en-US" sz="32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C20FD0FC-156B-4100-A93A-06F6AAE272EE}"/>
                </a:ext>
              </a:extLst>
            </p:cNvPr>
            <p:cNvGrpSpPr/>
            <p:nvPr/>
          </p:nvGrpSpPr>
          <p:grpSpPr>
            <a:xfrm>
              <a:off x="3631742" y="846912"/>
              <a:ext cx="10631813" cy="752400"/>
              <a:chOff x="3631742" y="1991104"/>
              <a:chExt cx="10631813" cy="752400"/>
            </a:xfrm>
          </p:grpSpPr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D60A1588-7EC7-4ABF-BC64-0F4D76D7F647}"/>
                  </a:ext>
                </a:extLst>
              </p:cNvPr>
              <p:cNvSpPr/>
              <p:nvPr/>
            </p:nvSpPr>
            <p:spPr>
              <a:xfrm>
                <a:off x="3819406" y="1991104"/>
                <a:ext cx="10444149" cy="752400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r>
                  <a:rPr lang="ru-RU" sz="3000" b="1" dirty="0">
                    <a:solidFill>
                      <a:schemeClr val="bg1"/>
                    </a:solidFill>
                  </a:rPr>
                  <a:t>Слово «монета» походить </a:t>
                </a:r>
                <a:r>
                  <a:rPr lang="ru-RU" sz="3000" b="1" dirty="0" err="1">
                    <a:solidFill>
                      <a:schemeClr val="bg1"/>
                    </a:solidFill>
                  </a:rPr>
                  <a:t>від</a:t>
                </a:r>
                <a:r>
                  <a:rPr lang="ru-RU" sz="30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000" b="1" dirty="0" err="1">
                    <a:solidFill>
                      <a:schemeClr val="bg1"/>
                    </a:solidFill>
                  </a:rPr>
                  <a:t>імені</a:t>
                </a:r>
                <a:r>
                  <a:rPr lang="ru-RU" sz="30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000" b="1" dirty="0" err="1">
                    <a:solidFill>
                      <a:schemeClr val="bg1"/>
                    </a:solidFill>
                  </a:rPr>
                  <a:t>давньоримської</a:t>
                </a:r>
                <a:r>
                  <a:rPr lang="ru-RU" sz="30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000" b="1" dirty="0" err="1">
                    <a:solidFill>
                      <a:schemeClr val="bg1"/>
                    </a:solidFill>
                  </a:rPr>
                  <a:t>богині</a:t>
                </a:r>
                <a:endParaRPr lang="ru-RU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Isosceles Triangle 62">
                <a:extLst>
                  <a:ext uri="{FF2B5EF4-FFF2-40B4-BE49-F238E27FC236}">
                    <a16:creationId xmlns:a16="http://schemas.microsoft.com/office/drawing/2014/main" id="{FB954E2E-DB38-4362-B456-ED5C33236DAD}"/>
                  </a:ext>
                </a:extLst>
              </p:cNvPr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9043F50-8FBC-4D9E-A844-4744FF48B199}"/>
              </a:ext>
            </a:extLst>
          </p:cNvPr>
          <p:cNvSpPr/>
          <p:nvPr/>
        </p:nvSpPr>
        <p:spPr>
          <a:xfrm>
            <a:off x="1215283" y="1213231"/>
            <a:ext cx="10787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Римська</a:t>
            </a:r>
            <a:r>
              <a:rPr lang="ru-RU" sz="2000" dirty="0">
                <a:solidFill>
                  <a:schemeClr val="bg1"/>
                </a:solidFill>
              </a:rPr>
              <a:t> богиня Юнона </a:t>
            </a:r>
            <a:r>
              <a:rPr lang="ru-RU" sz="2000" dirty="0" err="1">
                <a:solidFill>
                  <a:schemeClr val="bg1"/>
                </a:solidFill>
              </a:rPr>
              <a:t>була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відома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своїм</a:t>
            </a:r>
            <a:r>
              <a:rPr lang="ru-RU" sz="2000" dirty="0">
                <a:solidFill>
                  <a:schemeClr val="bg1"/>
                </a:solidFill>
              </a:rPr>
              <a:t> титулом — «Монета». </a:t>
            </a: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був</a:t>
            </a:r>
            <a:r>
              <a:rPr lang="ru-RU" sz="2000" dirty="0">
                <a:solidFill>
                  <a:schemeClr val="bg1"/>
                </a:solidFill>
              </a:rPr>
              <a:t> один </a:t>
            </a:r>
            <a:r>
              <a:rPr lang="ru-RU" sz="2000" dirty="0" err="1">
                <a:solidFill>
                  <a:schemeClr val="bg1"/>
                </a:solidFill>
              </a:rPr>
              <a:t>із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епітетів</a:t>
            </a:r>
            <a:r>
              <a:rPr lang="ru-RU" sz="2000" dirty="0">
                <a:solidFill>
                  <a:schemeClr val="bg1"/>
                </a:solidFill>
              </a:rPr>
              <a:t> — </a:t>
            </a:r>
            <a:r>
              <a:rPr lang="en-US" sz="2000" dirty="0">
                <a:solidFill>
                  <a:schemeClr val="bg1"/>
                </a:solidFill>
              </a:rPr>
              <a:t>Moneta, </a:t>
            </a:r>
            <a:r>
              <a:rPr lang="ru-RU" sz="2000" dirty="0" err="1">
                <a:solidFill>
                  <a:schemeClr val="bg1"/>
                </a:solidFill>
              </a:rPr>
              <a:t>тобто</a:t>
            </a:r>
            <a:r>
              <a:rPr lang="ru-RU" sz="2000" dirty="0">
                <a:solidFill>
                  <a:schemeClr val="bg1"/>
                </a:solidFill>
              </a:rPr>
              <a:t> «</a:t>
            </a:r>
            <a:r>
              <a:rPr lang="ru-RU" sz="2000" dirty="0" err="1">
                <a:solidFill>
                  <a:schemeClr val="bg1"/>
                </a:solidFill>
              </a:rPr>
              <a:t>наставниця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радниця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помічниця</a:t>
            </a:r>
            <a:r>
              <a:rPr lang="ru-RU" sz="2000" dirty="0">
                <a:solidFill>
                  <a:schemeClr val="bg1"/>
                </a:solidFill>
              </a:rPr>
              <a:t>»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латинського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дієслова</a:t>
            </a:r>
            <a:r>
              <a:rPr lang="ru-RU" sz="2000" dirty="0">
                <a:solidFill>
                  <a:schemeClr val="bg1"/>
                </a:solidFill>
              </a:rPr>
              <a:t> «</a:t>
            </a:r>
            <a:r>
              <a:rPr lang="ru-RU" sz="2000" dirty="0" err="1">
                <a:solidFill>
                  <a:schemeClr val="bg1"/>
                </a:solidFill>
              </a:rPr>
              <a:t>попереджати</a:t>
            </a:r>
            <a:r>
              <a:rPr lang="ru-RU" sz="2000" dirty="0">
                <a:solidFill>
                  <a:schemeClr val="bg1"/>
                </a:solidFill>
              </a:rPr>
              <a:t>». </a:t>
            </a:r>
            <a:endParaRPr lang="ru-UA" sz="2000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6CC311-4229-4012-B983-D126074D7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7275" r="7275" b="7275"/>
          <a:stretch/>
        </p:blipFill>
        <p:spPr>
          <a:xfrm>
            <a:off x="1308344" y="2084725"/>
            <a:ext cx="4508876" cy="4572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2951FE-9854-4BDA-B792-927889AD4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472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437821"/>
            <a:ext cx="5029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Джерела фото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557238" y="1582823"/>
            <a:ext cx="1143315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Britishmuseum.org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ресурс]. — 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https://blog.britishmuseum.org/the-marathons-ancient-origins/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Carole </a:t>
            </a:r>
            <a:r>
              <a:rPr lang="en-US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Raddato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en-US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Motya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Charioteer, made by a Greek sculptor in Sicily, about 460-450 BC, found in 1979 on the Sicilian island of </a:t>
            </a:r>
            <a:r>
              <a:rPr lang="en-US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Motya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Mozia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), Winning at the ancient Games, British Museum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 //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Wikimedia. – 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https://commons.wikimedia.org/wiki/File:ACMA_674_Kore_2.JPG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Museum of Art and Archaeology University of Missouri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ресурс]. — 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https://maa.missouri.edu/gallery/ancient-coins-greek-coins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Tetradrachm of Syracuse with head of Arethusa, signed by </a:t>
            </a:r>
            <a:r>
              <a:rPr lang="en-US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Kimon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 //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Museum of Fine Arts Boston. — 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https://www.mfa.org/collections/object/tetradrachm-of-syracuse-with-head-of-arethusa-signed-by-kimon-874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Wikimedia.org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ресурс]. — 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https://www.wikimedia.org/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Giovanni </a:t>
            </a:r>
            <a:r>
              <a:rPr lang="en-US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Dall'Orto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Piraeus Arch. Museum, Athens — Athena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 //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Wikimedia.org. — 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https://commons.wikimedia.org/wiki/File:7362_-_Piraeus_Arch._Museum,_Athens_-_Athena_-_Photo_by_Giovanni_Dall'Orto,_Nov_14_2009.jpg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Tragic Comic Masks Hadrian's Villa mosaic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 //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Wikipedia.org. — 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https://en.wikipedia.org/wiki/Theatre_of_ancient_Greece#/media/File:Tragic_comic_masks_-_roman_mosaic.jpg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Epidaurus Theater [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Електронний ресурс] //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Wikipedia.org. — 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Режим доступу до ресурсу: </a:t>
            </a:r>
            <a:r>
              <a:rPr lang="en-US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https://en.wikipedia.org/wiki/File:Epidaurus_Theater.jpg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София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Сули. </a:t>
            </a: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Греческая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мифология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/ Пер. с </a:t>
            </a: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греч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— </a:t>
            </a: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Афины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Михалис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600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Тубис</a:t>
            </a:r>
            <a:r>
              <a:rPr lang="uk-UA" sz="1600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1995. — С. 33.</a:t>
            </a:r>
          </a:p>
        </p:txBody>
      </p:sp>
    </p:spTree>
    <p:extLst>
      <p:ext uri="{BB962C8B-B14F-4D97-AF65-F5344CB8AC3E}">
        <p14:creationId xmlns:p14="http://schemas.microsoft.com/office/powerpoint/2010/main" val="194938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043451" y="1348312"/>
            <a:ext cx="185886" cy="5509688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765572" y="846912"/>
            <a:ext cx="752962" cy="752962"/>
            <a:chOff x="1220118" y="2343274"/>
            <a:chExt cx="2450851" cy="2450851"/>
          </a:xfrm>
        </p:grpSpPr>
        <p:sp>
          <p:nvSpPr>
            <p:cNvPr id="46" name="Oval 45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1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633612" y="633390"/>
            <a:ext cx="8031645" cy="1179444"/>
            <a:chOff x="3633285" y="1991104"/>
            <a:chExt cx="6621475" cy="752400"/>
          </a:xfrm>
        </p:grpSpPr>
        <p:sp>
          <p:nvSpPr>
            <p:cNvPr id="62" name="Rectangle: Rounded Corners 61"/>
            <p:cNvSpPr/>
            <p:nvPr/>
          </p:nvSpPr>
          <p:spPr>
            <a:xfrm>
              <a:off x="3819406" y="1991104"/>
              <a:ext cx="6435354" cy="752400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Столицю </a:t>
              </a:r>
              <a:r>
                <a:rPr lang="ru-RU" sz="3200" b="1" dirty="0" err="1">
                  <a:solidFill>
                    <a:schemeClr val="bg1"/>
                  </a:solidFill>
                </a:rPr>
                <a:t>Греції</a:t>
              </a:r>
              <a:r>
                <a:rPr lang="ru-RU" sz="3200" b="1" dirty="0">
                  <a:solidFill>
                    <a:schemeClr val="bg1"/>
                  </a:solidFill>
                </a:rPr>
                <a:t> назвали на честь </a:t>
              </a:r>
              <a:r>
                <a:rPr lang="ru-RU" sz="3200" b="1" dirty="0" err="1">
                  <a:solidFill>
                    <a:schemeClr val="bg1"/>
                  </a:solidFill>
                </a:rPr>
                <a:t>богині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Isosceles Triangle 62"/>
            <p:cNvSpPr/>
            <p:nvPr/>
          </p:nvSpPr>
          <p:spPr>
            <a:xfrm rot="16200000">
              <a:off x="3618396" y="2274243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759711" y="3758170"/>
            <a:ext cx="752962" cy="752962"/>
            <a:chOff x="1220118" y="2343274"/>
            <a:chExt cx="2450851" cy="2450851"/>
          </a:xfrm>
        </p:grpSpPr>
        <p:sp>
          <p:nvSpPr>
            <p:cNvPr id="53" name="Oval 52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580470" y="2703626"/>
              <a:ext cx="1730151" cy="1730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3</a:t>
              </a:r>
              <a:endParaRPr lang="en-US" sz="32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625881" y="3583390"/>
            <a:ext cx="8040626" cy="1096582"/>
            <a:chOff x="3631741" y="2041259"/>
            <a:chExt cx="7153141" cy="699540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3819406" y="2041259"/>
              <a:ext cx="6965476" cy="699540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Слово «школа» походить </a:t>
              </a:r>
              <a:r>
                <a:rPr lang="ru-RU" sz="3200" b="1" dirty="0" err="1">
                  <a:solidFill>
                    <a:schemeClr val="bg1"/>
                  </a:solidFill>
                </a:rPr>
                <a:t>від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грецького</a:t>
              </a:r>
              <a:r>
                <a:rPr lang="ru-RU" sz="3200" b="1" dirty="0">
                  <a:solidFill>
                    <a:schemeClr val="bg1"/>
                  </a:solidFill>
                </a:rPr>
                <a:t> слова «</a:t>
              </a:r>
              <a:r>
                <a:rPr lang="ru-RU" sz="3200" b="1" dirty="0" err="1">
                  <a:solidFill>
                    <a:schemeClr val="bg1"/>
                  </a:solidFill>
                </a:rPr>
                <a:t>відпочинок</a:t>
              </a:r>
              <a:r>
                <a:rPr lang="ru-RU" sz="3200" b="1" dirty="0">
                  <a:solidFill>
                    <a:schemeClr val="bg1"/>
                  </a:solidFill>
                </a:rPr>
                <a:t>»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Isosceles Triangle 67"/>
            <p:cNvSpPr/>
            <p:nvPr/>
          </p:nvSpPr>
          <p:spPr>
            <a:xfrm rot="16200000">
              <a:off x="3616852" y="2296888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759711" y="2292533"/>
            <a:ext cx="752962" cy="752962"/>
            <a:chOff x="1220118" y="2343274"/>
            <a:chExt cx="2450851" cy="2450851"/>
          </a:xfrm>
        </p:grpSpPr>
        <p:sp>
          <p:nvSpPr>
            <p:cNvPr id="75" name="Oval 74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2</a:t>
              </a:r>
              <a:endParaRPr lang="en-US" sz="32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625881" y="2098867"/>
            <a:ext cx="8040626" cy="1180326"/>
            <a:chOff x="3631741" y="2034618"/>
            <a:chExt cx="7153141" cy="752962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3819406" y="2034618"/>
              <a:ext cx="6965476" cy="75296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Оригінальні </a:t>
              </a:r>
              <a:r>
                <a:rPr lang="ru-RU" sz="3200" b="1" dirty="0" err="1">
                  <a:solidFill>
                    <a:schemeClr val="bg1"/>
                  </a:solidFill>
                </a:rPr>
                <a:t>давньогрецькі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скульптури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були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різнокольоровими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Isosceles Triangle 83"/>
            <p:cNvSpPr/>
            <p:nvPr/>
          </p:nvSpPr>
          <p:spPr>
            <a:xfrm rot="16200000">
              <a:off x="3616852" y="2318039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D9AE39C9-D673-4097-AB85-29DF61F7376D}"/>
              </a:ext>
            </a:extLst>
          </p:cNvPr>
          <p:cNvGrpSpPr/>
          <p:nvPr/>
        </p:nvGrpSpPr>
        <p:grpSpPr>
          <a:xfrm>
            <a:off x="2759711" y="5203790"/>
            <a:ext cx="752962" cy="752962"/>
            <a:chOff x="1220118" y="2343274"/>
            <a:chExt cx="2450851" cy="2450851"/>
          </a:xfrm>
        </p:grpSpPr>
        <p:sp>
          <p:nvSpPr>
            <p:cNvPr id="58" name="Oval 52">
              <a:extLst>
                <a:ext uri="{FF2B5EF4-FFF2-40B4-BE49-F238E27FC236}">
                  <a16:creationId xmlns:a16="http://schemas.microsoft.com/office/drawing/2014/main" id="{8F038F21-9CA5-467D-9A40-87FB2A8587B5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3">
              <a:extLst>
                <a:ext uri="{FF2B5EF4-FFF2-40B4-BE49-F238E27FC236}">
                  <a16:creationId xmlns:a16="http://schemas.microsoft.com/office/drawing/2014/main" id="{6F206670-BAA3-44C8-86E0-086B96870994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4">
              <a:extLst>
                <a:ext uri="{FF2B5EF4-FFF2-40B4-BE49-F238E27FC236}">
                  <a16:creationId xmlns:a16="http://schemas.microsoft.com/office/drawing/2014/main" id="{CF40C03E-18C3-4C82-BFC8-176AED47D5ED}"/>
                </a:ext>
              </a:extLst>
            </p:cNvPr>
            <p:cNvSpPr/>
            <p:nvPr/>
          </p:nvSpPr>
          <p:spPr>
            <a:xfrm>
              <a:off x="1580470" y="2703626"/>
              <a:ext cx="1730151" cy="1730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4</a:t>
              </a:r>
              <a:endParaRPr lang="en-US" sz="3200" dirty="0"/>
            </a:p>
          </p:txBody>
        </p:sp>
      </p:grpSp>
      <p:grpSp>
        <p:nvGrpSpPr>
          <p:cNvPr id="64" name="Group 65">
            <a:extLst>
              <a:ext uri="{FF2B5EF4-FFF2-40B4-BE49-F238E27FC236}">
                <a16:creationId xmlns:a16="http://schemas.microsoft.com/office/drawing/2014/main" id="{5922A761-9433-4AED-A69E-BECBD46F1DF6}"/>
              </a:ext>
            </a:extLst>
          </p:cNvPr>
          <p:cNvGrpSpPr/>
          <p:nvPr/>
        </p:nvGrpSpPr>
        <p:grpSpPr>
          <a:xfrm>
            <a:off x="3625881" y="5029010"/>
            <a:ext cx="8040626" cy="1096582"/>
            <a:chOff x="3631741" y="2041259"/>
            <a:chExt cx="7153141" cy="699540"/>
          </a:xfrm>
        </p:grpSpPr>
        <p:sp>
          <p:nvSpPr>
            <p:cNvPr id="69" name="Rectangle: Rounded Corners 66">
              <a:extLst>
                <a:ext uri="{FF2B5EF4-FFF2-40B4-BE49-F238E27FC236}">
                  <a16:creationId xmlns:a16="http://schemas.microsoft.com/office/drawing/2014/main" id="{E0CE355A-F8EC-40F9-8DB0-D960025A0F40}"/>
                </a:ext>
              </a:extLst>
            </p:cNvPr>
            <p:cNvSpPr/>
            <p:nvPr/>
          </p:nvSpPr>
          <p:spPr>
            <a:xfrm>
              <a:off x="3819406" y="2041259"/>
              <a:ext cx="6965476" cy="699540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У </a:t>
              </a:r>
              <a:r>
                <a:rPr lang="ru-RU" sz="3200" b="1" dirty="0" err="1">
                  <a:solidFill>
                    <a:schemeClr val="bg1"/>
                  </a:solidFill>
                </a:rPr>
                <a:t>Давній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Греції</a:t>
              </a:r>
              <a:r>
                <a:rPr lang="ru-RU" sz="3200" b="1" dirty="0">
                  <a:solidFill>
                    <a:schemeClr val="bg1"/>
                  </a:solidFill>
                </a:rPr>
                <a:t> педагогами </a:t>
              </a:r>
              <a:r>
                <a:rPr lang="ru-RU" sz="3200" b="1" dirty="0" err="1">
                  <a:solidFill>
                    <a:schemeClr val="bg1"/>
                  </a:solidFill>
                </a:rPr>
                <a:t>були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раби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Isosceles Triangle 67">
              <a:extLst>
                <a:ext uri="{FF2B5EF4-FFF2-40B4-BE49-F238E27FC236}">
                  <a16:creationId xmlns:a16="http://schemas.microsoft.com/office/drawing/2014/main" id="{259CD732-8947-49FC-AF51-83CAA147AA5D}"/>
                </a:ext>
              </a:extLst>
            </p:cNvPr>
            <p:cNvSpPr/>
            <p:nvPr/>
          </p:nvSpPr>
          <p:spPr>
            <a:xfrm rot="16200000">
              <a:off x="3616852" y="2296888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122806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3">
            <a:extLst>
              <a:ext uri="{FF2B5EF4-FFF2-40B4-BE49-F238E27FC236}">
                <a16:creationId xmlns:a16="http://schemas.microsoft.com/office/drawing/2014/main" id="{605F29C2-E23D-4283-B456-01D4664BBF56}"/>
              </a:ext>
            </a:extLst>
          </p:cNvPr>
          <p:cNvSpPr/>
          <p:nvPr/>
        </p:nvSpPr>
        <p:spPr>
          <a:xfrm>
            <a:off x="3043451" y="-85830"/>
            <a:ext cx="185886" cy="5509688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44">
            <a:extLst>
              <a:ext uri="{FF2B5EF4-FFF2-40B4-BE49-F238E27FC236}">
                <a16:creationId xmlns:a16="http://schemas.microsoft.com/office/drawing/2014/main" id="{19A244CF-982F-4BDC-BA39-5EDCA0D74FA6}"/>
              </a:ext>
            </a:extLst>
          </p:cNvPr>
          <p:cNvGrpSpPr/>
          <p:nvPr/>
        </p:nvGrpSpPr>
        <p:grpSpPr>
          <a:xfrm>
            <a:off x="2765572" y="846912"/>
            <a:ext cx="752962" cy="752962"/>
            <a:chOff x="1220118" y="2343274"/>
            <a:chExt cx="2450851" cy="2450851"/>
          </a:xfrm>
        </p:grpSpPr>
        <p:sp>
          <p:nvSpPr>
            <p:cNvPr id="31" name="Oval 45">
              <a:extLst>
                <a:ext uri="{FF2B5EF4-FFF2-40B4-BE49-F238E27FC236}">
                  <a16:creationId xmlns:a16="http://schemas.microsoft.com/office/drawing/2014/main" id="{D78412F9-D724-48EA-AA60-E872E5E58D96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46">
              <a:extLst>
                <a:ext uri="{FF2B5EF4-FFF2-40B4-BE49-F238E27FC236}">
                  <a16:creationId xmlns:a16="http://schemas.microsoft.com/office/drawing/2014/main" id="{54CC2A02-3BC7-48A8-AA1E-730AE8F5A170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47">
              <a:extLst>
                <a:ext uri="{FF2B5EF4-FFF2-40B4-BE49-F238E27FC236}">
                  <a16:creationId xmlns:a16="http://schemas.microsoft.com/office/drawing/2014/main" id="{2D51C280-526F-4665-A7FF-04E44FB18694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5</a:t>
              </a:r>
            </a:p>
          </p:txBody>
        </p:sp>
      </p:grpSp>
      <p:grpSp>
        <p:nvGrpSpPr>
          <p:cNvPr id="28" name="Group 60">
            <a:extLst>
              <a:ext uri="{FF2B5EF4-FFF2-40B4-BE49-F238E27FC236}">
                <a16:creationId xmlns:a16="http://schemas.microsoft.com/office/drawing/2014/main" id="{9B6E561B-DE98-4172-AFA9-2228C47212FE}"/>
              </a:ext>
            </a:extLst>
          </p:cNvPr>
          <p:cNvGrpSpPr/>
          <p:nvPr/>
        </p:nvGrpSpPr>
        <p:grpSpPr>
          <a:xfrm>
            <a:off x="3631743" y="600784"/>
            <a:ext cx="8032267" cy="1245218"/>
            <a:chOff x="3631744" y="1991104"/>
            <a:chExt cx="6623016" cy="752400"/>
          </a:xfrm>
        </p:grpSpPr>
        <p:sp>
          <p:nvSpPr>
            <p:cNvPr id="29" name="Rectangle: Rounded Corners 61">
              <a:extLst>
                <a:ext uri="{FF2B5EF4-FFF2-40B4-BE49-F238E27FC236}">
                  <a16:creationId xmlns:a16="http://schemas.microsoft.com/office/drawing/2014/main" id="{8A2C6CD1-3DD3-425B-859D-EEF926445559}"/>
                </a:ext>
              </a:extLst>
            </p:cNvPr>
            <p:cNvSpPr/>
            <p:nvPr/>
          </p:nvSpPr>
          <p:spPr>
            <a:xfrm>
              <a:off x="3819406" y="1991104"/>
              <a:ext cx="6435354" cy="752400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На </a:t>
              </a:r>
              <a:r>
                <a:rPr lang="ru-RU" sz="3200" b="1" dirty="0" err="1">
                  <a:solidFill>
                    <a:schemeClr val="bg1"/>
                  </a:solidFill>
                </a:rPr>
                <a:t>Олімпійських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іграх</a:t>
              </a:r>
              <a:r>
                <a:rPr lang="ru-RU" sz="3200" b="1" dirty="0">
                  <a:solidFill>
                    <a:schemeClr val="bg1"/>
                  </a:solidFill>
                </a:rPr>
                <a:t> за </a:t>
              </a:r>
              <a:r>
                <a:rPr lang="ru-RU" sz="3200" b="1" dirty="0" err="1">
                  <a:solidFill>
                    <a:schemeClr val="bg1"/>
                  </a:solidFill>
                </a:rPr>
                <a:t>допінг</a:t>
              </a:r>
              <a:r>
                <a:rPr lang="ru-RU" sz="3200" b="1" dirty="0">
                  <a:solidFill>
                    <a:schemeClr val="bg1"/>
                  </a:solidFill>
                </a:rPr>
                <a:t> могли </a:t>
              </a:r>
              <a:r>
                <a:rPr lang="ru-RU" sz="3200" b="1" dirty="0" err="1">
                  <a:solidFill>
                    <a:schemeClr val="bg1"/>
                  </a:solidFill>
                </a:rPr>
                <a:t>покарати</a:t>
              </a:r>
              <a:r>
                <a:rPr lang="ru-RU" sz="3200" b="1" dirty="0">
                  <a:solidFill>
                    <a:schemeClr val="bg1"/>
                  </a:solidFill>
                </a:rPr>
                <a:t> стратою</a:t>
              </a:r>
            </a:p>
          </p:txBody>
        </p:sp>
        <p:sp>
          <p:nvSpPr>
            <p:cNvPr id="30" name="Isosceles Triangle 62">
              <a:extLst>
                <a:ext uri="{FF2B5EF4-FFF2-40B4-BE49-F238E27FC236}">
                  <a16:creationId xmlns:a16="http://schemas.microsoft.com/office/drawing/2014/main" id="{26789319-6B09-43E6-AE4F-813321431CB4}"/>
                </a:ext>
              </a:extLst>
            </p:cNvPr>
            <p:cNvSpPr/>
            <p:nvPr/>
          </p:nvSpPr>
          <p:spPr>
            <a:xfrm rot="16200000">
              <a:off x="3616855" y="2274243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  <p:grpSp>
        <p:nvGrpSpPr>
          <p:cNvPr id="35" name="Group 51">
            <a:extLst>
              <a:ext uri="{FF2B5EF4-FFF2-40B4-BE49-F238E27FC236}">
                <a16:creationId xmlns:a16="http://schemas.microsoft.com/office/drawing/2014/main" id="{9D09E94F-C31B-42C9-9EB1-16914A072C82}"/>
              </a:ext>
            </a:extLst>
          </p:cNvPr>
          <p:cNvGrpSpPr/>
          <p:nvPr/>
        </p:nvGrpSpPr>
        <p:grpSpPr>
          <a:xfrm>
            <a:off x="2759711" y="4910799"/>
            <a:ext cx="752962" cy="752962"/>
            <a:chOff x="1220118" y="2343274"/>
            <a:chExt cx="2450851" cy="2450851"/>
          </a:xfrm>
        </p:grpSpPr>
        <p:sp>
          <p:nvSpPr>
            <p:cNvPr id="39" name="Oval 52">
              <a:extLst>
                <a:ext uri="{FF2B5EF4-FFF2-40B4-BE49-F238E27FC236}">
                  <a16:creationId xmlns:a16="http://schemas.microsoft.com/office/drawing/2014/main" id="{106B4786-6E63-4357-8EA9-0F8EDA109337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53">
              <a:extLst>
                <a:ext uri="{FF2B5EF4-FFF2-40B4-BE49-F238E27FC236}">
                  <a16:creationId xmlns:a16="http://schemas.microsoft.com/office/drawing/2014/main" id="{B5774EFA-F120-4916-8CFC-E4F7946C8349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54">
              <a:extLst>
                <a:ext uri="{FF2B5EF4-FFF2-40B4-BE49-F238E27FC236}">
                  <a16:creationId xmlns:a16="http://schemas.microsoft.com/office/drawing/2014/main" id="{C7E00E96-5847-48DE-9091-3DF8337F8551}"/>
                </a:ext>
              </a:extLst>
            </p:cNvPr>
            <p:cNvSpPr/>
            <p:nvPr/>
          </p:nvSpPr>
          <p:spPr>
            <a:xfrm>
              <a:off x="1580470" y="2703626"/>
              <a:ext cx="1730151" cy="1730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7</a:t>
              </a:r>
              <a:endParaRPr lang="en-US" sz="3200" dirty="0"/>
            </a:p>
          </p:txBody>
        </p:sp>
      </p:grpSp>
      <p:grpSp>
        <p:nvGrpSpPr>
          <p:cNvPr id="36" name="Group 65">
            <a:extLst>
              <a:ext uri="{FF2B5EF4-FFF2-40B4-BE49-F238E27FC236}">
                <a16:creationId xmlns:a16="http://schemas.microsoft.com/office/drawing/2014/main" id="{2CE0E142-FA60-48F8-917B-864539AFC5B1}"/>
              </a:ext>
            </a:extLst>
          </p:cNvPr>
          <p:cNvGrpSpPr/>
          <p:nvPr/>
        </p:nvGrpSpPr>
        <p:grpSpPr>
          <a:xfrm>
            <a:off x="3625881" y="4705443"/>
            <a:ext cx="8039377" cy="1157734"/>
            <a:chOff x="3631741" y="2041259"/>
            <a:chExt cx="7153141" cy="699540"/>
          </a:xfrm>
        </p:grpSpPr>
        <p:sp>
          <p:nvSpPr>
            <p:cNvPr id="37" name="Rectangle: Rounded Corners 66">
              <a:extLst>
                <a:ext uri="{FF2B5EF4-FFF2-40B4-BE49-F238E27FC236}">
                  <a16:creationId xmlns:a16="http://schemas.microsoft.com/office/drawing/2014/main" id="{317A0499-2D69-4C2C-93EF-7A4BD88B2864}"/>
                </a:ext>
              </a:extLst>
            </p:cNvPr>
            <p:cNvSpPr/>
            <p:nvPr/>
          </p:nvSpPr>
          <p:spPr>
            <a:xfrm>
              <a:off x="3819406" y="2041259"/>
              <a:ext cx="6965476" cy="699540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Слово «монета» походить </a:t>
              </a:r>
              <a:r>
                <a:rPr lang="ru-RU" sz="3200" b="1" dirty="0" err="1">
                  <a:solidFill>
                    <a:schemeClr val="bg1"/>
                  </a:solidFill>
                </a:rPr>
                <a:t>від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імені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давньоримської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богині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Isosceles Triangle 67">
              <a:extLst>
                <a:ext uri="{FF2B5EF4-FFF2-40B4-BE49-F238E27FC236}">
                  <a16:creationId xmlns:a16="http://schemas.microsoft.com/office/drawing/2014/main" id="{362C775D-0ED9-4942-ADDC-A72576233B0F}"/>
                </a:ext>
              </a:extLst>
            </p:cNvPr>
            <p:cNvSpPr/>
            <p:nvPr/>
          </p:nvSpPr>
          <p:spPr>
            <a:xfrm rot="16200000">
              <a:off x="3616852" y="2296888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  <p:grpSp>
        <p:nvGrpSpPr>
          <p:cNvPr id="43" name="Group 73">
            <a:extLst>
              <a:ext uri="{FF2B5EF4-FFF2-40B4-BE49-F238E27FC236}">
                <a16:creationId xmlns:a16="http://schemas.microsoft.com/office/drawing/2014/main" id="{639E74A2-169D-4255-818D-A3F63FC09A58}"/>
              </a:ext>
            </a:extLst>
          </p:cNvPr>
          <p:cNvGrpSpPr/>
          <p:nvPr/>
        </p:nvGrpSpPr>
        <p:grpSpPr>
          <a:xfrm>
            <a:off x="2759711" y="2868848"/>
            <a:ext cx="752962" cy="752962"/>
            <a:chOff x="1220118" y="2343274"/>
            <a:chExt cx="2450851" cy="2450851"/>
          </a:xfrm>
        </p:grpSpPr>
        <p:sp>
          <p:nvSpPr>
            <p:cNvPr id="56" name="Oval 74">
              <a:extLst>
                <a:ext uri="{FF2B5EF4-FFF2-40B4-BE49-F238E27FC236}">
                  <a16:creationId xmlns:a16="http://schemas.microsoft.com/office/drawing/2014/main" id="{96578B01-E9A5-48E8-B4CE-68234ABCE7BF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5">
              <a:extLst>
                <a:ext uri="{FF2B5EF4-FFF2-40B4-BE49-F238E27FC236}">
                  <a16:creationId xmlns:a16="http://schemas.microsoft.com/office/drawing/2014/main" id="{EA3FEFCF-00E3-43F6-984B-D455A72103F0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76">
              <a:extLst>
                <a:ext uri="{FF2B5EF4-FFF2-40B4-BE49-F238E27FC236}">
                  <a16:creationId xmlns:a16="http://schemas.microsoft.com/office/drawing/2014/main" id="{33A8B6A4-74DA-479B-9921-1FBAA1EC8333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6</a:t>
              </a:r>
              <a:endParaRPr lang="en-US" sz="3200" dirty="0"/>
            </a:p>
          </p:txBody>
        </p:sp>
      </p:grpSp>
      <p:grpSp>
        <p:nvGrpSpPr>
          <p:cNvPr id="49" name="Group 81">
            <a:extLst>
              <a:ext uri="{FF2B5EF4-FFF2-40B4-BE49-F238E27FC236}">
                <a16:creationId xmlns:a16="http://schemas.microsoft.com/office/drawing/2014/main" id="{FC44719D-0A84-44FB-8B11-DDCE1B465EC2}"/>
              </a:ext>
            </a:extLst>
          </p:cNvPr>
          <p:cNvGrpSpPr/>
          <p:nvPr/>
        </p:nvGrpSpPr>
        <p:grpSpPr>
          <a:xfrm>
            <a:off x="3625881" y="2642271"/>
            <a:ext cx="8039377" cy="1246148"/>
            <a:chOff x="3631741" y="2034618"/>
            <a:chExt cx="7153141" cy="752962"/>
          </a:xfrm>
        </p:grpSpPr>
        <p:sp>
          <p:nvSpPr>
            <p:cNvPr id="50" name="Rectangle: Rounded Corners 82">
              <a:extLst>
                <a:ext uri="{FF2B5EF4-FFF2-40B4-BE49-F238E27FC236}">
                  <a16:creationId xmlns:a16="http://schemas.microsoft.com/office/drawing/2014/main" id="{B315CE5D-C3E8-48E4-9B94-7F68612F5AC7}"/>
                </a:ext>
              </a:extLst>
            </p:cNvPr>
            <p:cNvSpPr/>
            <p:nvPr/>
          </p:nvSpPr>
          <p:spPr>
            <a:xfrm>
              <a:off x="3819406" y="2034618"/>
              <a:ext cx="6965476" cy="75296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chemeClr val="bg1"/>
                  </a:solidFill>
                </a:rPr>
                <a:t>У </a:t>
              </a:r>
              <a:r>
                <a:rPr lang="ru-RU" sz="3200" b="1" dirty="0" err="1">
                  <a:solidFill>
                    <a:schemeClr val="bg1"/>
                  </a:solidFill>
                </a:rPr>
                <a:t>театрі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Стародавньої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Греції</a:t>
              </a:r>
              <a:r>
                <a:rPr lang="ru-RU" sz="3200" b="1" dirty="0">
                  <a:solidFill>
                    <a:schemeClr val="bg1"/>
                  </a:solidFill>
                </a:rPr>
                <a:t> могли </a:t>
              </a:r>
              <a:r>
                <a:rPr lang="ru-RU" sz="3200" b="1" dirty="0" err="1">
                  <a:solidFill>
                    <a:schemeClr val="bg1"/>
                  </a:solidFill>
                </a:rPr>
                <a:t>грати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лише</a:t>
              </a:r>
              <a:r>
                <a:rPr lang="ru-RU" sz="3200" b="1" dirty="0">
                  <a:solidFill>
                    <a:schemeClr val="bg1"/>
                  </a:solidFill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</a:rPr>
                <a:t>чоловіки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Isosceles Triangle 83">
              <a:extLst>
                <a:ext uri="{FF2B5EF4-FFF2-40B4-BE49-F238E27FC236}">
                  <a16:creationId xmlns:a16="http://schemas.microsoft.com/office/drawing/2014/main" id="{FC261311-6BD1-41DD-A295-2D1956A78AF1}"/>
                </a:ext>
              </a:extLst>
            </p:cNvPr>
            <p:cNvSpPr/>
            <p:nvPr/>
          </p:nvSpPr>
          <p:spPr>
            <a:xfrm rot="16200000">
              <a:off x="3616852" y="2318039"/>
              <a:ext cx="215900" cy="186121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>
                <a:lnSpc>
                  <a:spcPct val="80000"/>
                </a:lnSpc>
              </a:pPr>
              <a:endParaRPr lang="en-US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102499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33931" y="891112"/>
            <a:ext cx="185886" cy="5976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7453F66E-8B46-4F87-9281-FEA6FB3479D8}"/>
              </a:ext>
            </a:extLst>
          </p:cNvPr>
          <p:cNvGrpSpPr/>
          <p:nvPr/>
        </p:nvGrpSpPr>
        <p:grpSpPr>
          <a:xfrm>
            <a:off x="256052" y="389712"/>
            <a:ext cx="8816926" cy="752962"/>
            <a:chOff x="2765572" y="846912"/>
            <a:chExt cx="8816926" cy="752962"/>
          </a:xfrm>
        </p:grpSpPr>
        <p:grpSp>
          <p:nvGrpSpPr>
            <p:cNvPr id="45" name="Group 44"/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3"/>
                    </a:solidFill>
                  </a:rPr>
                  <a:t>1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631742" y="846912"/>
              <a:ext cx="7950756" cy="752400"/>
              <a:chOff x="3631742" y="1991104"/>
              <a:chExt cx="7950756" cy="752400"/>
            </a:xfrm>
          </p:grpSpPr>
          <p:sp>
            <p:nvSpPr>
              <p:cNvPr id="62" name="Rectangle: Rounded Corners 61"/>
              <p:cNvSpPr/>
              <p:nvPr/>
            </p:nvSpPr>
            <p:spPr>
              <a:xfrm>
                <a:off x="3819405" y="1991104"/>
                <a:ext cx="7763093" cy="752400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r>
                  <a:rPr lang="ru-RU" sz="3200" b="1" dirty="0">
                    <a:solidFill>
                      <a:schemeClr val="bg1"/>
                    </a:solidFill>
                  </a:rPr>
                  <a:t>Столицю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Греції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назвали на честь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богині</a:t>
                </a:r>
                <a:endParaRPr lang="ru-RU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55AF9F5-0323-486C-99C8-F2E8ACFC46F7}"/>
              </a:ext>
            </a:extLst>
          </p:cNvPr>
          <p:cNvSpPr/>
          <p:nvPr/>
        </p:nvSpPr>
        <p:spPr>
          <a:xfrm>
            <a:off x="1215282" y="1213231"/>
            <a:ext cx="10854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Давня Греція навіть не була країною в повному сенсі цього слова: це було безліч (близько 1,5 тис.) міст-полісів, які часто воювали між собою й кожне з яких вважало себе незалежним.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Найбільшим таким містом-державою завжди були Афіни. Місто Афіни було названо на честь грецької богині</a:t>
            </a:r>
            <a:endParaRPr lang="ru-UA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5CFF86-5F1C-49C3-BB4B-CB01C0C7A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44" y="2353336"/>
            <a:ext cx="5040184" cy="45046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EC2363-3FFB-454C-89FB-A707C5144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72" y="2353335"/>
            <a:ext cx="3217908" cy="450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6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3">
            <a:extLst>
              <a:ext uri="{FF2B5EF4-FFF2-40B4-BE49-F238E27FC236}">
                <a16:creationId xmlns:a16="http://schemas.microsoft.com/office/drawing/2014/main" id="{0E68DC4C-B9CD-426E-87A8-19B5506670E0}"/>
              </a:ext>
            </a:extLst>
          </p:cNvPr>
          <p:cNvSpPr/>
          <p:nvPr/>
        </p:nvSpPr>
        <p:spPr>
          <a:xfrm>
            <a:off x="533931" y="-107370"/>
            <a:ext cx="185886" cy="7020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3807B6C-579A-4C33-AD56-6F373E04EDEB}"/>
              </a:ext>
            </a:extLst>
          </p:cNvPr>
          <p:cNvGrpSpPr/>
          <p:nvPr/>
        </p:nvGrpSpPr>
        <p:grpSpPr>
          <a:xfrm>
            <a:off x="256052" y="389712"/>
            <a:ext cx="11659520" cy="752962"/>
            <a:chOff x="2765572" y="846912"/>
            <a:chExt cx="11659520" cy="752962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43185C0-18EF-42F0-B5BC-6C98E527AD00}"/>
                </a:ext>
              </a:extLst>
            </p:cNvPr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8" name="Oval 45">
                <a:extLst>
                  <a:ext uri="{FF2B5EF4-FFF2-40B4-BE49-F238E27FC236}">
                    <a16:creationId xmlns:a16="http://schemas.microsoft.com/office/drawing/2014/main" id="{02898EBE-8D62-40AA-909B-C981E7788369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46">
                <a:extLst>
                  <a:ext uri="{FF2B5EF4-FFF2-40B4-BE49-F238E27FC236}">
                    <a16:creationId xmlns:a16="http://schemas.microsoft.com/office/drawing/2014/main" id="{884C79F6-648B-4E19-9220-3279ADC8DCB1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47">
                <a:extLst>
                  <a:ext uri="{FF2B5EF4-FFF2-40B4-BE49-F238E27FC236}">
                    <a16:creationId xmlns:a16="http://schemas.microsoft.com/office/drawing/2014/main" id="{22B3C471-62A0-429E-AAC3-2D233CF5EC5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3"/>
                    </a:solidFill>
                  </a:rPr>
                  <a:t>2</a:t>
                </a:r>
              </a:p>
            </p:txBody>
          </p:sp>
        </p:grp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C20FD0FC-156B-4100-A93A-06F6AAE272EE}"/>
                </a:ext>
              </a:extLst>
            </p:cNvPr>
            <p:cNvGrpSpPr/>
            <p:nvPr/>
          </p:nvGrpSpPr>
          <p:grpSpPr>
            <a:xfrm>
              <a:off x="3631742" y="846912"/>
              <a:ext cx="10793350" cy="752400"/>
              <a:chOff x="3631742" y="1991104"/>
              <a:chExt cx="10793350" cy="752400"/>
            </a:xfrm>
          </p:grpSpPr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D60A1588-7EC7-4ABF-BC64-0F4D76D7F647}"/>
                  </a:ext>
                </a:extLst>
              </p:cNvPr>
              <p:cNvSpPr/>
              <p:nvPr/>
            </p:nvSpPr>
            <p:spPr>
              <a:xfrm>
                <a:off x="3819406" y="1991104"/>
                <a:ext cx="10605686" cy="752400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r>
                  <a:rPr lang="ru-RU" sz="2800" b="1" dirty="0">
                    <a:solidFill>
                      <a:schemeClr val="bg1"/>
                    </a:solidFill>
                  </a:rPr>
                  <a:t>Оригінальні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давньогрецькі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скульптури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були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різнокольоровими</a:t>
                </a:r>
                <a:endParaRPr lang="ru-RU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Isosceles Triangle 62">
                <a:extLst>
                  <a:ext uri="{FF2B5EF4-FFF2-40B4-BE49-F238E27FC236}">
                    <a16:creationId xmlns:a16="http://schemas.microsoft.com/office/drawing/2014/main" id="{FB954E2E-DB38-4362-B456-ED5C33236DAD}"/>
                  </a:ext>
                </a:extLst>
              </p:cNvPr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64AFB3-72FE-4E09-8677-3D926E590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2" b="95103" l="5525" r="90884">
                        <a14:foregroundMark x1="49448" y1="2212" x2="55801" y2="15956"/>
                        <a14:foregroundMark x1="5525" y1="3318" x2="11326" y2="13744"/>
                        <a14:foregroundMark x1="89227" y1="28594" x2="89779" y2="36177"/>
                        <a14:foregroundMark x1="89227" y1="54344" x2="90608" y2="76619"/>
                        <a14:foregroundMark x1="88398" y1="91153" x2="90884" y2="95103"/>
                        <a14:backgroundMark x1="94751" y1="98262" x2="94751" y2="98262"/>
                        <a14:backgroundMark x1="90331" y1="98578" x2="90331" y2="98578"/>
                        <a14:backgroundMark x1="91160" y1="98578" x2="91160" y2="98578"/>
                        <a14:backgroundMark x1="90055" y1="98578" x2="90055" y2="98578"/>
                        <a14:backgroundMark x1="91160" y1="98420" x2="91160" y2="98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99" y="2976877"/>
            <a:ext cx="2314577" cy="4047312"/>
          </a:xfrm>
          <a:prstGeom prst="rect">
            <a:avLst/>
          </a:prstGeom>
          <a:effectLst>
            <a:outerShdw blurRad="177800" dist="38100" sx="106000" sy="106000" algn="l" rotWithShape="0">
              <a:prstClr val="black">
                <a:alpha val="17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A9861C-B04D-4E2F-95FF-BF5A47E8A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95502" l="1172" r="91211">
                        <a14:foregroundMark x1="90723" y1="52542" x2="90723" y2="52542"/>
                        <a14:foregroundMark x1="58887" y1="84811" x2="58887" y2="84811"/>
                        <a14:foregroundMark x1="60254" y1="94133" x2="60254" y2="94133"/>
                        <a14:foregroundMark x1="77637" y1="95632" x2="77637" y2="95632"/>
                        <a14:foregroundMark x1="6836" y1="54498" x2="6836" y2="54498"/>
                        <a14:foregroundMark x1="4785" y1="50456" x2="4785" y2="50456"/>
                        <a14:foregroundMark x1="1172" y1="52868" x2="1172" y2="52868"/>
                        <a14:foregroundMark x1="4492" y1="52412" x2="4492" y2="52412"/>
                        <a14:foregroundMark x1="91211" y1="66102" x2="91211" y2="66102"/>
                        <a14:foregroundMark x1="89160" y1="88527" x2="89160" y2="88527"/>
                        <a14:backgroundMark x1="29590" y1="41134" x2="29590" y2="41134"/>
                        <a14:backgroundMark x1="39746" y1="66428" x2="39746" y2="66428"/>
                        <a14:backgroundMark x1="13086" y1="34029" x2="13086" y2="34029"/>
                        <a14:backgroundMark x1="10840" y1="39309" x2="10840" y2="39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90" y="2536671"/>
            <a:ext cx="2960832" cy="4435464"/>
          </a:xfrm>
          <a:prstGeom prst="rect">
            <a:avLst/>
          </a:prstGeom>
          <a:effectLst>
            <a:outerShdw blurRad="177800" dist="38100" sx="106000" sy="106000" algn="l" rotWithShape="0">
              <a:prstClr val="black">
                <a:alpha val="17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B769EF-2D2C-4BCE-AC01-479AE2045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26" b="98854" l="9961" r="89844">
                        <a14:foregroundMark x1="64941" y1="9026" x2="64941" y2="9026"/>
                        <a14:foregroundMark x1="64258" y1="93410" x2="64258" y2="93410"/>
                        <a14:foregroundMark x1="64648" y1="98854" x2="64648" y2="9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44" y="2697924"/>
            <a:ext cx="3084928" cy="4205625"/>
          </a:xfrm>
          <a:prstGeom prst="rect">
            <a:avLst/>
          </a:prstGeom>
          <a:effectLst>
            <a:outerShdw blurRad="177800" dist="38100" sx="106000" sy="106000" algn="l" rotWithShape="0">
              <a:prstClr val="black">
                <a:alpha val="17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FF1C31-DCB6-4A10-B09E-2B4DA3BEC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27" b="95997" l="10000" r="90000">
                        <a14:foregroundMark x1="56218" y1="7723" x2="56218" y2="7723"/>
                        <a14:foregroundMark x1="54167" y1="4327" x2="54167" y2="4327"/>
                        <a14:foregroundMark x1="42179" y1="91347" x2="42179" y2="91347"/>
                        <a14:foregroundMark x1="31090" y1="94177" x2="31090" y2="94177"/>
                        <a14:foregroundMark x1="59487" y1="94177" x2="59487" y2="94177"/>
                        <a14:foregroundMark x1="52500" y1="95997" x2="52500" y2="95997"/>
                        <a14:backgroundMark x1="20385" y1="24343" x2="20385" y2="24343"/>
                        <a14:backgroundMark x1="74744" y1="25637" x2="74744" y2="2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95" y="2766152"/>
            <a:ext cx="2768059" cy="4388648"/>
          </a:xfrm>
          <a:prstGeom prst="rect">
            <a:avLst/>
          </a:prstGeom>
          <a:effectLst>
            <a:outerShdw blurRad="177800" dist="38100" sx="106000" sy="106000" algn="l" rotWithShape="0">
              <a:prstClr val="black">
                <a:alpha val="17000"/>
              </a:prstClr>
            </a:outerShdw>
          </a:effec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9043F50-8FBC-4D9E-A844-4744FF48B199}"/>
              </a:ext>
            </a:extLst>
          </p:cNvPr>
          <p:cNvSpPr/>
          <p:nvPr/>
        </p:nvSpPr>
        <p:spPr>
          <a:xfrm>
            <a:off x="1215282" y="1213231"/>
            <a:ext cx="10854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Коли ми дивимося фільми про Давню Грецію, часто бачимо білі скульптури та статуї. Дослідження вчених підтвердили, що в ті часи такі скульптури були пофарбовані в різні кольори, що надавало їм реалістичності. Однак за багато століть під впливом світла й повітря всі скульптури знебарвилися й до наших днів дійшли такими, якими ми їх знаємо. </a:t>
            </a:r>
            <a:endParaRPr lang="ru-UA" sz="2000" dirty="0">
              <a:solidFill>
                <a:schemeClr val="bg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FC42808-8582-4921-8E4B-5583B3817098}"/>
              </a:ext>
            </a:extLst>
          </p:cNvPr>
          <p:cNvSpPr/>
          <p:nvPr/>
        </p:nvSpPr>
        <p:spPr>
          <a:xfrm>
            <a:off x="2830770" y="5989238"/>
            <a:ext cx="515007" cy="515007"/>
          </a:xfrm>
          <a:prstGeom prst="ellipse">
            <a:avLst/>
          </a:prstGeom>
          <a:solidFill>
            <a:srgbClr val="C17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9A5E63B-5E24-417E-94D0-EBC7AADF88E0}"/>
              </a:ext>
            </a:extLst>
          </p:cNvPr>
          <p:cNvSpPr/>
          <p:nvPr/>
        </p:nvSpPr>
        <p:spPr>
          <a:xfrm>
            <a:off x="5687368" y="5989238"/>
            <a:ext cx="515007" cy="515007"/>
          </a:xfrm>
          <a:prstGeom prst="ellipse">
            <a:avLst/>
          </a:prstGeom>
          <a:solidFill>
            <a:srgbClr val="C8B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06A708-8038-40A9-BADF-A8C6021F10F2}"/>
              </a:ext>
            </a:extLst>
          </p:cNvPr>
          <p:cNvSpPr/>
          <p:nvPr/>
        </p:nvSpPr>
        <p:spPr>
          <a:xfrm>
            <a:off x="8543966" y="5989238"/>
            <a:ext cx="515007" cy="515007"/>
          </a:xfrm>
          <a:prstGeom prst="ellipse">
            <a:avLst/>
          </a:prstGeom>
          <a:solidFill>
            <a:srgbClr val="846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1FC3466-4689-40EC-BCBD-3AC576F63477}"/>
              </a:ext>
            </a:extLst>
          </p:cNvPr>
          <p:cNvSpPr/>
          <p:nvPr/>
        </p:nvSpPr>
        <p:spPr>
          <a:xfrm>
            <a:off x="11400565" y="5989238"/>
            <a:ext cx="515007" cy="515007"/>
          </a:xfrm>
          <a:prstGeom prst="ellipse">
            <a:avLst/>
          </a:prstGeom>
          <a:solidFill>
            <a:srgbClr val="B5B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65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3">
            <a:extLst>
              <a:ext uri="{FF2B5EF4-FFF2-40B4-BE49-F238E27FC236}">
                <a16:creationId xmlns:a16="http://schemas.microsoft.com/office/drawing/2014/main" id="{58A00F63-B2BC-4347-B237-1A6C55A52064}"/>
              </a:ext>
            </a:extLst>
          </p:cNvPr>
          <p:cNvSpPr/>
          <p:nvPr/>
        </p:nvSpPr>
        <p:spPr>
          <a:xfrm>
            <a:off x="533931" y="-107370"/>
            <a:ext cx="185886" cy="7020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3807B6C-579A-4C33-AD56-6F373E04EDEB}"/>
              </a:ext>
            </a:extLst>
          </p:cNvPr>
          <p:cNvGrpSpPr/>
          <p:nvPr/>
        </p:nvGrpSpPr>
        <p:grpSpPr>
          <a:xfrm>
            <a:off x="256052" y="389712"/>
            <a:ext cx="11329306" cy="752962"/>
            <a:chOff x="2765572" y="846912"/>
            <a:chExt cx="11329306" cy="752962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43185C0-18EF-42F0-B5BC-6C98E527AD00}"/>
                </a:ext>
              </a:extLst>
            </p:cNvPr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8" name="Oval 45">
                <a:extLst>
                  <a:ext uri="{FF2B5EF4-FFF2-40B4-BE49-F238E27FC236}">
                    <a16:creationId xmlns:a16="http://schemas.microsoft.com/office/drawing/2014/main" id="{02898EBE-8D62-40AA-909B-C981E7788369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46">
                <a:extLst>
                  <a:ext uri="{FF2B5EF4-FFF2-40B4-BE49-F238E27FC236}">
                    <a16:creationId xmlns:a16="http://schemas.microsoft.com/office/drawing/2014/main" id="{884C79F6-648B-4E19-9220-3279ADC8DCB1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47">
                <a:extLst>
                  <a:ext uri="{FF2B5EF4-FFF2-40B4-BE49-F238E27FC236}">
                    <a16:creationId xmlns:a16="http://schemas.microsoft.com/office/drawing/2014/main" id="{22B3C471-62A0-429E-AAC3-2D233CF5EC5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3"/>
                    </a:solidFill>
                  </a:rPr>
                  <a:t>3</a:t>
                </a:r>
                <a:endParaRPr lang="en-US" sz="32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C20FD0FC-156B-4100-A93A-06F6AAE272EE}"/>
                </a:ext>
              </a:extLst>
            </p:cNvPr>
            <p:cNvGrpSpPr/>
            <p:nvPr/>
          </p:nvGrpSpPr>
          <p:grpSpPr>
            <a:xfrm>
              <a:off x="3631742" y="846912"/>
              <a:ext cx="10463136" cy="752400"/>
              <a:chOff x="3631742" y="1991104"/>
              <a:chExt cx="10463136" cy="752400"/>
            </a:xfrm>
          </p:grpSpPr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D60A1588-7EC7-4ABF-BC64-0F4D76D7F647}"/>
                  </a:ext>
                </a:extLst>
              </p:cNvPr>
              <p:cNvSpPr/>
              <p:nvPr/>
            </p:nvSpPr>
            <p:spPr>
              <a:xfrm>
                <a:off x="3819405" y="1991104"/>
                <a:ext cx="10275473" cy="752400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r>
                  <a:rPr lang="ru-RU" sz="2800" b="1" dirty="0">
                    <a:solidFill>
                      <a:schemeClr val="bg1"/>
                    </a:solidFill>
                  </a:rPr>
                  <a:t>Слово «школа» походить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від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грецького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слова «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відпочинок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»</a:t>
                </a:r>
              </a:p>
            </p:txBody>
          </p:sp>
          <p:sp>
            <p:nvSpPr>
              <p:cNvPr id="7" name="Isosceles Triangle 62">
                <a:extLst>
                  <a:ext uri="{FF2B5EF4-FFF2-40B4-BE49-F238E27FC236}">
                    <a16:creationId xmlns:a16="http://schemas.microsoft.com/office/drawing/2014/main" id="{FB954E2E-DB38-4362-B456-ED5C33236DAD}"/>
                  </a:ext>
                </a:extLst>
              </p:cNvPr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9043F50-8FBC-4D9E-A844-4744FF48B199}"/>
              </a:ext>
            </a:extLst>
          </p:cNvPr>
          <p:cNvSpPr/>
          <p:nvPr/>
        </p:nvSpPr>
        <p:spPr>
          <a:xfrm>
            <a:off x="1215282" y="1213231"/>
            <a:ext cx="10854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Грецьке слово </a:t>
            </a:r>
            <a:r>
              <a:rPr lang="en-US" sz="2000" dirty="0" err="1">
                <a:solidFill>
                  <a:schemeClr val="bg1"/>
                </a:solidFill>
              </a:rPr>
              <a:t>scole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l-GR" sz="2000" dirty="0">
                <a:solidFill>
                  <a:schemeClr val="bg1"/>
                </a:solidFill>
              </a:rPr>
              <a:t>σχολείο, </a:t>
            </a:r>
            <a:r>
              <a:rPr lang="uk-UA" sz="2000" dirty="0">
                <a:solidFill>
                  <a:schemeClr val="bg1"/>
                </a:solidFill>
              </a:rPr>
              <a:t>вимовляється як «</a:t>
            </a:r>
            <a:r>
              <a:rPr lang="uk-UA" sz="2000" dirty="0" err="1">
                <a:solidFill>
                  <a:schemeClr val="bg1"/>
                </a:solidFill>
              </a:rPr>
              <a:t>схоле</a:t>
            </a:r>
            <a:r>
              <a:rPr lang="uk-UA" sz="2000" dirty="0">
                <a:solidFill>
                  <a:schemeClr val="bg1"/>
                </a:solidFill>
              </a:rPr>
              <a:t>»), від якого пішло сучасне слово «школа», означає дозвілля, відпочинок.</a:t>
            </a:r>
            <a:endParaRPr lang="ru-UA" sz="20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D9F631-D564-4478-A5B7-3A40D1641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75" y="2088349"/>
            <a:ext cx="6377249" cy="47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>
            <a:extLst>
              <a:ext uri="{FF2B5EF4-FFF2-40B4-BE49-F238E27FC236}">
                <a16:creationId xmlns:a16="http://schemas.microsoft.com/office/drawing/2014/main" id="{8EC64966-8C10-4357-A2E0-1C5686ACA9A6}"/>
              </a:ext>
            </a:extLst>
          </p:cNvPr>
          <p:cNvSpPr/>
          <p:nvPr/>
        </p:nvSpPr>
        <p:spPr>
          <a:xfrm>
            <a:off x="533931" y="-107370"/>
            <a:ext cx="185886" cy="7020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3807B6C-579A-4C33-AD56-6F373E04EDEB}"/>
              </a:ext>
            </a:extLst>
          </p:cNvPr>
          <p:cNvGrpSpPr/>
          <p:nvPr/>
        </p:nvGrpSpPr>
        <p:grpSpPr>
          <a:xfrm>
            <a:off x="256052" y="389712"/>
            <a:ext cx="11569187" cy="752962"/>
            <a:chOff x="2765572" y="846912"/>
            <a:chExt cx="11569187" cy="752962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43185C0-18EF-42F0-B5BC-6C98E527AD00}"/>
                </a:ext>
              </a:extLst>
            </p:cNvPr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8" name="Oval 45">
                <a:extLst>
                  <a:ext uri="{FF2B5EF4-FFF2-40B4-BE49-F238E27FC236}">
                    <a16:creationId xmlns:a16="http://schemas.microsoft.com/office/drawing/2014/main" id="{02898EBE-8D62-40AA-909B-C981E7788369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46">
                <a:extLst>
                  <a:ext uri="{FF2B5EF4-FFF2-40B4-BE49-F238E27FC236}">
                    <a16:creationId xmlns:a16="http://schemas.microsoft.com/office/drawing/2014/main" id="{884C79F6-648B-4E19-9220-3279ADC8DCB1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47">
                <a:extLst>
                  <a:ext uri="{FF2B5EF4-FFF2-40B4-BE49-F238E27FC236}">
                    <a16:creationId xmlns:a16="http://schemas.microsoft.com/office/drawing/2014/main" id="{22B3C471-62A0-429E-AAC3-2D233CF5EC5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3"/>
                    </a:solidFill>
                  </a:rPr>
                  <a:t>4</a:t>
                </a:r>
                <a:endParaRPr lang="en-US" sz="32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C20FD0FC-156B-4100-A93A-06F6AAE272EE}"/>
                </a:ext>
              </a:extLst>
            </p:cNvPr>
            <p:cNvGrpSpPr/>
            <p:nvPr/>
          </p:nvGrpSpPr>
          <p:grpSpPr>
            <a:xfrm>
              <a:off x="3631742" y="846912"/>
              <a:ext cx="10703017" cy="752400"/>
              <a:chOff x="3631742" y="1991104"/>
              <a:chExt cx="10703017" cy="752400"/>
            </a:xfrm>
          </p:grpSpPr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D60A1588-7EC7-4ABF-BC64-0F4D76D7F647}"/>
                  </a:ext>
                </a:extLst>
              </p:cNvPr>
              <p:cNvSpPr/>
              <p:nvPr/>
            </p:nvSpPr>
            <p:spPr>
              <a:xfrm>
                <a:off x="3819405" y="1991104"/>
                <a:ext cx="10515354" cy="752400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r>
                  <a:rPr lang="ru-RU" sz="2800" b="1" dirty="0">
                    <a:solidFill>
                      <a:schemeClr val="bg1"/>
                    </a:solidFill>
                  </a:rPr>
                  <a:t>У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Давній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Греції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дошкільним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вихованням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дітей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2800" b="1" dirty="0" err="1">
                    <a:solidFill>
                      <a:schemeClr val="bg1"/>
                    </a:solidFill>
                  </a:rPr>
                  <a:t>займалися</a:t>
                </a:r>
                <a:r>
                  <a:rPr lang="ru-RU" sz="2800" b="1" dirty="0">
                    <a:solidFill>
                      <a:schemeClr val="bg1"/>
                    </a:solidFill>
                  </a:rPr>
                  <a:t> раб</a:t>
                </a:r>
                <a:r>
                  <a:rPr lang="uk-UA" sz="2800" b="1" dirty="0">
                    <a:solidFill>
                      <a:schemeClr val="bg1"/>
                    </a:solidFill>
                  </a:rPr>
                  <a:t>и</a:t>
                </a:r>
                <a:endParaRPr lang="ru-RU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Isosceles Triangle 62">
                <a:extLst>
                  <a:ext uri="{FF2B5EF4-FFF2-40B4-BE49-F238E27FC236}">
                    <a16:creationId xmlns:a16="http://schemas.microsoft.com/office/drawing/2014/main" id="{FB954E2E-DB38-4362-B456-ED5C33236DAD}"/>
                  </a:ext>
                </a:extLst>
              </p:cNvPr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9043F50-8FBC-4D9E-A844-4744FF48B199}"/>
              </a:ext>
            </a:extLst>
          </p:cNvPr>
          <p:cNvSpPr/>
          <p:nvPr/>
        </p:nvSpPr>
        <p:spPr>
          <a:xfrm>
            <a:off x="1215282" y="1213231"/>
            <a:ext cx="10854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Ще одне повсякденне слово, яке походить із Давньої Греції, — «педагог» (</a:t>
            </a:r>
            <a:r>
              <a:rPr lang="el-GR" sz="2000" dirty="0">
                <a:solidFill>
                  <a:schemeClr val="bg1"/>
                </a:solidFill>
              </a:rPr>
              <a:t>παιδαγωγός,). </a:t>
            </a:r>
            <a:r>
              <a:rPr lang="uk-UA" sz="2000" dirty="0">
                <a:solidFill>
                  <a:schemeClr val="bg1"/>
                </a:solidFill>
              </a:rPr>
              <a:t>Із грецької воно перекладається як «провідник дитини».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52292D-C9DC-49B1-9FE3-64B5485D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70" y="2067856"/>
            <a:ext cx="5213459" cy="47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>
            <a:extLst>
              <a:ext uri="{FF2B5EF4-FFF2-40B4-BE49-F238E27FC236}">
                <a16:creationId xmlns:a16="http://schemas.microsoft.com/office/drawing/2014/main" id="{8EC64966-8C10-4357-A2E0-1C5686ACA9A6}"/>
              </a:ext>
            </a:extLst>
          </p:cNvPr>
          <p:cNvSpPr/>
          <p:nvPr/>
        </p:nvSpPr>
        <p:spPr>
          <a:xfrm>
            <a:off x="533931" y="-107370"/>
            <a:ext cx="185886" cy="7020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3807B6C-579A-4C33-AD56-6F373E04EDEB}"/>
              </a:ext>
            </a:extLst>
          </p:cNvPr>
          <p:cNvGrpSpPr/>
          <p:nvPr/>
        </p:nvGrpSpPr>
        <p:grpSpPr>
          <a:xfrm>
            <a:off x="256052" y="389712"/>
            <a:ext cx="11679896" cy="752962"/>
            <a:chOff x="2765572" y="846912"/>
            <a:chExt cx="11679896" cy="752962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43185C0-18EF-42F0-B5BC-6C98E527AD00}"/>
                </a:ext>
              </a:extLst>
            </p:cNvPr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8" name="Oval 45">
                <a:extLst>
                  <a:ext uri="{FF2B5EF4-FFF2-40B4-BE49-F238E27FC236}">
                    <a16:creationId xmlns:a16="http://schemas.microsoft.com/office/drawing/2014/main" id="{02898EBE-8D62-40AA-909B-C981E7788369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46">
                <a:extLst>
                  <a:ext uri="{FF2B5EF4-FFF2-40B4-BE49-F238E27FC236}">
                    <a16:creationId xmlns:a16="http://schemas.microsoft.com/office/drawing/2014/main" id="{884C79F6-648B-4E19-9220-3279ADC8DCB1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47">
                <a:extLst>
                  <a:ext uri="{FF2B5EF4-FFF2-40B4-BE49-F238E27FC236}">
                    <a16:creationId xmlns:a16="http://schemas.microsoft.com/office/drawing/2014/main" id="{22B3C471-62A0-429E-AAC3-2D233CF5EC5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3"/>
                    </a:solidFill>
                  </a:rPr>
                  <a:t>5</a:t>
                </a:r>
                <a:endParaRPr lang="en-US" sz="32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C20FD0FC-156B-4100-A93A-06F6AAE272EE}"/>
                </a:ext>
              </a:extLst>
            </p:cNvPr>
            <p:cNvGrpSpPr/>
            <p:nvPr/>
          </p:nvGrpSpPr>
          <p:grpSpPr>
            <a:xfrm>
              <a:off x="3631742" y="846912"/>
              <a:ext cx="10813726" cy="752400"/>
              <a:chOff x="3631742" y="1991104"/>
              <a:chExt cx="10813726" cy="752400"/>
            </a:xfrm>
          </p:grpSpPr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D60A1588-7EC7-4ABF-BC64-0F4D76D7F647}"/>
                  </a:ext>
                </a:extLst>
              </p:cNvPr>
              <p:cNvSpPr/>
              <p:nvPr/>
            </p:nvSpPr>
            <p:spPr>
              <a:xfrm>
                <a:off x="3819406" y="1991104"/>
                <a:ext cx="10626062" cy="752400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r>
                  <a:rPr lang="ru-RU" sz="3200" b="1" dirty="0">
                    <a:solidFill>
                      <a:schemeClr val="bg1"/>
                    </a:solidFill>
                  </a:rPr>
                  <a:t>На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Олімпійських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іграх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за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допінг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могли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покарати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стратою</a:t>
                </a:r>
              </a:p>
            </p:txBody>
          </p:sp>
          <p:sp>
            <p:nvSpPr>
              <p:cNvPr id="7" name="Isosceles Triangle 62">
                <a:extLst>
                  <a:ext uri="{FF2B5EF4-FFF2-40B4-BE49-F238E27FC236}">
                    <a16:creationId xmlns:a16="http://schemas.microsoft.com/office/drawing/2014/main" id="{FB954E2E-DB38-4362-B456-ED5C33236DAD}"/>
                  </a:ext>
                </a:extLst>
              </p:cNvPr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9043F50-8FBC-4D9E-A844-4744FF48B199}"/>
              </a:ext>
            </a:extLst>
          </p:cNvPr>
          <p:cNvSpPr/>
          <p:nvPr/>
        </p:nvSpPr>
        <p:spPr>
          <a:xfrm>
            <a:off x="1215282" y="1213231"/>
            <a:ext cx="10854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Перші давньогрецькі Олімпійські ігри складалися лише з однієї дисципліни, а саме бігу. </a:t>
            </a:r>
            <a:endParaRPr lang="ru-UA" sz="20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52292D-C9DC-49B1-9FE3-64B5485D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96" y="1745382"/>
            <a:ext cx="8282007" cy="48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>
            <a:extLst>
              <a:ext uri="{FF2B5EF4-FFF2-40B4-BE49-F238E27FC236}">
                <a16:creationId xmlns:a16="http://schemas.microsoft.com/office/drawing/2014/main" id="{8EC64966-8C10-4357-A2E0-1C5686ACA9A6}"/>
              </a:ext>
            </a:extLst>
          </p:cNvPr>
          <p:cNvSpPr/>
          <p:nvPr/>
        </p:nvSpPr>
        <p:spPr>
          <a:xfrm>
            <a:off x="533931" y="-107370"/>
            <a:ext cx="185886" cy="7020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3807B6C-579A-4C33-AD56-6F373E04EDEB}"/>
              </a:ext>
            </a:extLst>
          </p:cNvPr>
          <p:cNvGrpSpPr/>
          <p:nvPr/>
        </p:nvGrpSpPr>
        <p:grpSpPr>
          <a:xfrm>
            <a:off x="256052" y="217929"/>
            <a:ext cx="6983903" cy="1095966"/>
            <a:chOff x="2765572" y="675129"/>
            <a:chExt cx="6983903" cy="1095966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43185C0-18EF-42F0-B5BC-6C98E527AD00}"/>
                </a:ext>
              </a:extLst>
            </p:cNvPr>
            <p:cNvGrpSpPr/>
            <p:nvPr/>
          </p:nvGrpSpPr>
          <p:grpSpPr>
            <a:xfrm>
              <a:off x="2765572" y="846912"/>
              <a:ext cx="752962" cy="752962"/>
              <a:chOff x="1220118" y="2343274"/>
              <a:chExt cx="2450851" cy="2450851"/>
            </a:xfrm>
          </p:grpSpPr>
          <p:sp>
            <p:nvSpPr>
              <p:cNvPr id="8" name="Oval 45">
                <a:extLst>
                  <a:ext uri="{FF2B5EF4-FFF2-40B4-BE49-F238E27FC236}">
                    <a16:creationId xmlns:a16="http://schemas.microsoft.com/office/drawing/2014/main" id="{02898EBE-8D62-40AA-909B-C981E7788369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46">
                <a:extLst>
                  <a:ext uri="{FF2B5EF4-FFF2-40B4-BE49-F238E27FC236}">
                    <a16:creationId xmlns:a16="http://schemas.microsoft.com/office/drawing/2014/main" id="{884C79F6-648B-4E19-9220-3279ADC8DCB1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47">
                <a:extLst>
                  <a:ext uri="{FF2B5EF4-FFF2-40B4-BE49-F238E27FC236}">
                    <a16:creationId xmlns:a16="http://schemas.microsoft.com/office/drawing/2014/main" id="{22B3C471-62A0-429E-AAC3-2D233CF5EC5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3"/>
                    </a:solidFill>
                  </a:rPr>
                  <a:t>6</a:t>
                </a:r>
                <a:endParaRPr lang="en-US" sz="32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C20FD0FC-156B-4100-A93A-06F6AAE272EE}"/>
                </a:ext>
              </a:extLst>
            </p:cNvPr>
            <p:cNvGrpSpPr/>
            <p:nvPr/>
          </p:nvGrpSpPr>
          <p:grpSpPr>
            <a:xfrm>
              <a:off x="3631742" y="675129"/>
              <a:ext cx="6117733" cy="1095966"/>
              <a:chOff x="3631742" y="1819321"/>
              <a:chExt cx="6117733" cy="1095966"/>
            </a:xfrm>
          </p:grpSpPr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D60A1588-7EC7-4ABF-BC64-0F4D76D7F647}"/>
                  </a:ext>
                </a:extLst>
              </p:cNvPr>
              <p:cNvSpPr/>
              <p:nvPr/>
            </p:nvSpPr>
            <p:spPr>
              <a:xfrm>
                <a:off x="3819406" y="1819321"/>
                <a:ext cx="5930069" cy="1095966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pPr>
                  <a:lnSpc>
                    <a:spcPct val="80000"/>
                  </a:lnSpc>
                </a:pPr>
                <a:r>
                  <a:rPr lang="ru-RU" sz="3200" b="1" dirty="0">
                    <a:solidFill>
                      <a:schemeClr val="bg1"/>
                    </a:solidFill>
                  </a:rPr>
                  <a:t>У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театрі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Давньої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Греції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могли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грати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лише</a:t>
                </a:r>
                <a:r>
                  <a:rPr lang="ru-RU" sz="32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3200" b="1" dirty="0" err="1">
                    <a:solidFill>
                      <a:schemeClr val="bg1"/>
                    </a:solidFill>
                  </a:rPr>
                  <a:t>чоловіки</a:t>
                </a:r>
                <a:endParaRPr lang="ru-RU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Isosceles Triangle 62">
                <a:extLst>
                  <a:ext uri="{FF2B5EF4-FFF2-40B4-BE49-F238E27FC236}">
                    <a16:creationId xmlns:a16="http://schemas.microsoft.com/office/drawing/2014/main" id="{FB954E2E-DB38-4362-B456-ED5C33236DAD}"/>
                  </a:ext>
                </a:extLst>
              </p:cNvPr>
              <p:cNvSpPr/>
              <p:nvPr/>
            </p:nvSpPr>
            <p:spPr>
              <a:xfrm rot="16200000">
                <a:off x="3616853" y="2274243"/>
                <a:ext cx="215900" cy="186121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252000"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9043F50-8FBC-4D9E-A844-4744FF48B199}"/>
              </a:ext>
            </a:extLst>
          </p:cNvPr>
          <p:cNvSpPr/>
          <p:nvPr/>
        </p:nvSpPr>
        <p:spPr>
          <a:xfrm>
            <a:off x="1215283" y="1478620"/>
            <a:ext cx="56269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Давня </a:t>
            </a:r>
            <a:r>
              <a:rPr lang="ru-RU" sz="2000" dirty="0" err="1">
                <a:solidFill>
                  <a:schemeClr val="bg1"/>
                </a:solidFill>
              </a:rPr>
              <a:t>Греція</a:t>
            </a:r>
            <a:r>
              <a:rPr lang="ru-RU" sz="2000" dirty="0">
                <a:solidFill>
                  <a:schemeClr val="bg1"/>
                </a:solidFill>
              </a:rPr>
              <a:t> — </a:t>
            </a:r>
            <a:r>
              <a:rPr lang="ru-RU" sz="2000" dirty="0" err="1">
                <a:solidFill>
                  <a:schemeClr val="bg1"/>
                </a:solidFill>
              </a:rPr>
              <a:t>батьківщина</a:t>
            </a:r>
            <a:r>
              <a:rPr lang="ru-RU" sz="2000" dirty="0">
                <a:solidFill>
                  <a:schemeClr val="bg1"/>
                </a:solidFill>
              </a:rPr>
              <a:t> театру. </a:t>
            </a:r>
            <a:r>
              <a:rPr lang="ru-RU" sz="2000" dirty="0" err="1">
                <a:solidFill>
                  <a:schemeClr val="bg1"/>
                </a:solidFill>
              </a:rPr>
              <a:t>Саме</a:t>
            </a:r>
            <a:r>
              <a:rPr lang="ru-RU" sz="2000" dirty="0">
                <a:solidFill>
                  <a:schemeClr val="bg1"/>
                </a:solidFill>
              </a:rPr>
              <a:t> там </a:t>
            </a:r>
            <a:r>
              <a:rPr lang="ru-RU" sz="2000" dirty="0" err="1">
                <a:solidFill>
                  <a:schemeClr val="bg1"/>
                </a:solidFill>
              </a:rPr>
              <a:t>з'явилися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вистави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щоправда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спочатку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всього</a:t>
            </a:r>
            <a:r>
              <a:rPr lang="ru-RU" sz="2000" dirty="0">
                <a:solidFill>
                  <a:schemeClr val="bg1"/>
                </a:solidFill>
              </a:rPr>
              <a:t> два </a:t>
            </a:r>
            <a:r>
              <a:rPr lang="ru-RU" sz="2000" dirty="0" err="1">
                <a:solidFill>
                  <a:schemeClr val="bg1"/>
                </a:solidFill>
              </a:rPr>
              <a:t>жанри</a:t>
            </a:r>
            <a:r>
              <a:rPr lang="ru-RU" sz="2000" dirty="0">
                <a:solidFill>
                  <a:schemeClr val="bg1"/>
                </a:solidFill>
              </a:rPr>
              <a:t> — сатира (</a:t>
            </a:r>
            <a:r>
              <a:rPr lang="ru-RU" sz="2000" dirty="0" err="1">
                <a:solidFill>
                  <a:schemeClr val="bg1"/>
                </a:solidFill>
              </a:rPr>
              <a:t>комедія</a:t>
            </a:r>
            <a:r>
              <a:rPr lang="ru-RU" sz="2000" dirty="0">
                <a:solidFill>
                  <a:schemeClr val="bg1"/>
                </a:solidFill>
              </a:rPr>
              <a:t>) та драма (</a:t>
            </a:r>
            <a:r>
              <a:rPr lang="ru-RU" sz="2000" dirty="0" err="1">
                <a:solidFill>
                  <a:schemeClr val="bg1"/>
                </a:solidFill>
              </a:rPr>
              <a:t>трагедія</a:t>
            </a:r>
            <a:r>
              <a:rPr lang="ru-RU" sz="2000" dirty="0">
                <a:solidFill>
                  <a:schemeClr val="bg1"/>
                </a:solidFill>
              </a:rPr>
              <a:t>). Але в той час </a:t>
            </a:r>
            <a:r>
              <a:rPr lang="ru-RU" sz="2000" dirty="0" err="1">
                <a:solidFill>
                  <a:schemeClr val="bg1"/>
                </a:solidFill>
              </a:rPr>
              <a:t>грати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театрі</a:t>
            </a:r>
            <a:r>
              <a:rPr lang="ru-RU" sz="2000" dirty="0">
                <a:solidFill>
                  <a:schemeClr val="bg1"/>
                </a:solidFill>
              </a:rPr>
              <a:t> могли </a:t>
            </a:r>
            <a:r>
              <a:rPr lang="ru-RU" sz="2000" dirty="0" err="1">
                <a:solidFill>
                  <a:schemeClr val="bg1"/>
                </a:solidFill>
              </a:rPr>
              <a:t>тільки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чоловіки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UA" sz="20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52292D-C9DC-49B1-9FE3-64B5485D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594"/>
            <a:ext cx="12192000" cy="31434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3064F3-F0A8-44A7-98D1-ADCE9B5D5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56" y="0"/>
            <a:ext cx="4952043" cy="37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9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7B7BAD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10570</TotalTime>
  <Words>697</Words>
  <Application>Microsoft Office PowerPoint</Application>
  <PresentationFormat>Широкий екран</PresentationFormat>
  <Paragraphs>47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952</cp:revision>
  <dcterms:created xsi:type="dcterms:W3CDTF">2017-04-03T03:04:12Z</dcterms:created>
  <dcterms:modified xsi:type="dcterms:W3CDTF">2019-07-10T06:52:11Z</dcterms:modified>
</cp:coreProperties>
</file>